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4" r:id="rId3"/>
    <p:sldId id="268" r:id="rId4"/>
    <p:sldId id="290" r:id="rId5"/>
    <p:sldId id="289" r:id="rId6"/>
    <p:sldId id="291" r:id="rId7"/>
    <p:sldId id="292" r:id="rId8"/>
    <p:sldId id="294" r:id="rId9"/>
    <p:sldId id="288" r:id="rId10"/>
    <p:sldId id="266" r:id="rId11"/>
    <p:sldId id="279" r:id="rId12"/>
    <p:sldId id="269" r:id="rId13"/>
    <p:sldId id="280" r:id="rId14"/>
    <p:sldId id="267" r:id="rId15"/>
    <p:sldId id="270" r:id="rId16"/>
    <p:sldId id="295" r:id="rId17"/>
    <p:sldId id="271" r:id="rId18"/>
    <p:sldId id="272" r:id="rId19"/>
    <p:sldId id="273" r:id="rId20"/>
    <p:sldId id="281" r:id="rId21"/>
    <p:sldId id="274" r:id="rId22"/>
    <p:sldId id="275" r:id="rId23"/>
    <p:sldId id="283" r:id="rId24"/>
    <p:sldId id="285" r:id="rId25"/>
    <p:sldId id="282" r:id="rId26"/>
    <p:sldId id="278" r:id="rId27"/>
    <p:sldId id="297" r:id="rId28"/>
    <p:sldId id="284" r:id="rId29"/>
    <p:sldId id="277" r:id="rId30"/>
    <p:sldId id="286" r:id="rId31"/>
    <p:sldId id="276" r:id="rId32"/>
  </p:sldIdLst>
  <p:sldSz cx="9144000" cy="6858000" type="screen4x3"/>
  <p:notesSz cx="6858000" cy="9144000"/>
  <p:custDataLst>
    <p:tags r:id="rId34"/>
  </p:custDataLst>
  <p:defaultTextStyle>
    <a:defPPr>
      <a:defRPr lang="nl-N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CC00"/>
    <a:srgbClr val="FF6600"/>
    <a:srgbClr val="54BDF2"/>
    <a:srgbClr val="66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err="1"/>
              <a:t>Verkoopaantallen</a:t>
            </a:r>
            <a:r>
              <a:rPr lang="en-US" sz="1600" dirty="0"/>
              <a:t> cola</a:t>
            </a:r>
          </a:p>
        </c:rich>
      </c:tx>
      <c:layout>
        <c:manualLayout>
          <c:xMode val="edge"/>
          <c:yMode val="edge"/>
          <c:x val="0.19421553736178274"/>
          <c:y val="0"/>
        </c:manualLayout>
      </c:layout>
      <c:spPr>
        <a:noFill/>
        <a:ln>
          <a:noFill/>
        </a:ln>
        <a:effectLst/>
      </c:spPr>
    </c:title>
    <c:plotArea>
      <c:layout>
        <c:manualLayout>
          <c:layoutTarget val="inner"/>
          <c:xMode val="edge"/>
          <c:yMode val="edge"/>
          <c:x val="0.16449215430804967"/>
          <c:y val="0.15506306503353748"/>
          <c:w val="0.71572008534904363"/>
          <c:h val="0.6908686934966467"/>
        </c:manualLayout>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BFFE-479D-97D0-C275104AE9DB}"/>
              </c:ext>
            </c:extLst>
          </c:dPt>
          <c:dPt>
            <c:idx val="1"/>
            <c:spPr>
              <a:solidFill>
                <a:srgbClr val="FF6600"/>
              </a:solidFill>
              <a:ln w="19050">
                <a:solidFill>
                  <a:schemeClr val="lt1"/>
                </a:solidFill>
              </a:ln>
              <a:effectLst/>
            </c:spPr>
            <c:extLst xmlns:c16r2="http://schemas.microsoft.com/office/drawing/2015/06/chart">
              <c:ext xmlns:c16="http://schemas.microsoft.com/office/drawing/2014/chart" uri="{C3380CC4-5D6E-409C-BE32-E72D297353CC}">
                <c16:uniqueId val="{00000003-BFFE-479D-97D0-C275104AE9DB}"/>
              </c:ext>
            </c:extLst>
          </c:dPt>
          <c:dPt>
            <c:idx val="2"/>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BFFE-479D-97D0-C275104AE9DB}"/>
              </c:ext>
            </c:extLst>
          </c:dPt>
          <c:dLbls>
            <c:dLbl>
              <c:idx val="0"/>
              <c:layout>
                <c:manualLayout>
                  <c:x val="-0.22712305017418141"/>
                  <c:y val="-4.1887036782235779E-2"/>
                </c:manualLayout>
              </c:layout>
              <c:tx>
                <c:rich>
                  <a:bodyPr/>
                  <a:lstStyle/>
                  <a:p>
                    <a:r>
                      <a:rPr lang="en-US" sz="1600" b="1" dirty="0"/>
                      <a:t>936</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FE-479D-97D0-C275104AE9DB}"/>
                </c:ext>
              </c:extLst>
            </c:dLbl>
            <c:dLbl>
              <c:idx val="1"/>
              <c:layout>
                <c:manualLayout>
                  <c:x val="0.15160637169963798"/>
                  <c:y val="-0.1709583461584461"/>
                </c:manualLayout>
              </c:layout>
              <c:tx>
                <c:rich>
                  <a:bodyPr/>
                  <a:lstStyle/>
                  <a:p>
                    <a:r>
                      <a:rPr lang="en-US" sz="1600" b="1" dirty="0"/>
                      <a:t>354</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FE-479D-97D0-C275104AE9DB}"/>
                </c:ext>
              </c:extLst>
            </c:dLbl>
            <c:dLbl>
              <c:idx val="2"/>
              <c:layout>
                <c:manualLayout>
                  <c:x val="0.18052867607355272"/>
                  <c:y val="0.15564504353839703"/>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r>
                      <a:rPr lang="en-US" sz="1600" b="1" dirty="0"/>
                      <a:t>510</a:t>
                    </a:r>
                    <a:endParaRPr lang="en-US" dirty="0"/>
                  </a:p>
                </c:rich>
              </c:tx>
              <c:spPr>
                <a:noFill/>
                <a:ln>
                  <a:noFill/>
                </a:ln>
                <a:effectLst/>
              </c:spPr>
              <c:showVal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FFE-479D-97D0-C275104AE9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Blad1!$B$2:$B$4</c:f>
              <c:strCache>
                <c:ptCount val="3"/>
                <c:pt idx="0">
                  <c:v>A-merk</c:v>
                </c:pt>
                <c:pt idx="1">
                  <c:v>B-merk</c:v>
                </c:pt>
                <c:pt idx="2">
                  <c:v>Huismerk</c:v>
                </c:pt>
              </c:strCache>
            </c:strRef>
          </c:cat>
          <c:val>
            <c:numRef>
              <c:f>Blad1!$C$2:$C$4</c:f>
              <c:numCache>
                <c:formatCode>General</c:formatCode>
                <c:ptCount val="3"/>
                <c:pt idx="0">
                  <c:v>936</c:v>
                </c:pt>
                <c:pt idx="1">
                  <c:v>354</c:v>
                </c:pt>
                <c:pt idx="2">
                  <c:v>510</c:v>
                </c:pt>
              </c:numCache>
            </c:numRef>
          </c:val>
          <c:extLst xmlns:c16r2="http://schemas.microsoft.com/office/drawing/2015/06/chart">
            <c:ext xmlns:c16="http://schemas.microsoft.com/office/drawing/2014/chart" uri="{C3380CC4-5D6E-409C-BE32-E72D297353CC}">
              <c16:uniqueId val="{00000006-BFFE-479D-97D0-C275104AE9DB}"/>
            </c:ext>
          </c:extLst>
        </c:ser>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1555099006323458"/>
          <c:y val="0.89108283191985282"/>
          <c:w val="0.83595015019157159"/>
          <c:h val="8.987164139822662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768E52B-2E90-4D8A-BDBC-6B844C81D7FB}" type="datetimeFigureOut">
              <a:rPr lang="nl-NL"/>
              <a:pPr>
                <a:defRPr/>
              </a:pPr>
              <a:t>12-7-2016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DD62F3-8ED7-4625-BF2E-78FE8CDB141D}" type="slidenum">
              <a:rPr lang="nl-NL"/>
              <a:pPr>
                <a:defRPr/>
              </a:pPr>
              <a:t>‹#›</a:t>
            </a:fld>
            <a:endParaRPr lang="nl-NL"/>
          </a:p>
        </p:txBody>
      </p:sp>
    </p:spTree>
    <p:extLst>
      <p:ext uri="{BB962C8B-B14F-4D97-AF65-F5344CB8AC3E}">
        <p14:creationId xmlns:p14="http://schemas.microsoft.com/office/powerpoint/2010/main" xmlns="" val="1657569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1D18ED-91BA-4C99-82E6-257E17F66ED9}" type="slidenum">
              <a:rPr lang="nl-NL" altLang="nl-NL" smtClean="0"/>
              <a:pPr/>
              <a:t>1</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B65D1FA0-C40C-46AD-B5AE-A31E4E55C01C}" type="datetimeFigureOut">
              <a:rPr lang="nl-NL"/>
              <a:pPr>
                <a:defRPr/>
              </a:pPr>
              <a:t>12-7-2016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93214C3-8E37-46D6-B095-89785346BD07}" type="slidenum">
              <a:rPr lang="nl-NL" altLang="nl-NL"/>
              <a:pPr>
                <a:defRPr/>
              </a:pPr>
              <a:t>‹#›</a:t>
            </a:fld>
            <a:endParaRPr lang="nl-NL" altLang="nl-NL"/>
          </a:p>
        </p:txBody>
      </p:sp>
    </p:spTree>
    <p:extLst>
      <p:ext uri="{BB962C8B-B14F-4D97-AF65-F5344CB8AC3E}">
        <p14:creationId xmlns:p14="http://schemas.microsoft.com/office/powerpoint/2010/main" xmlns="" val="74750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44FA32C2-A6E7-4E74-8DC3-685AD2939498}" type="datetimeFigureOut">
              <a:rPr lang="nl-NL"/>
              <a:pPr>
                <a:defRPr/>
              </a:pPr>
              <a:t>12-7-2016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C5DFAA0-58A2-4FD8-9C1D-0EA8DDF09E03}" type="slidenum">
              <a:rPr lang="nl-NL" altLang="nl-NL"/>
              <a:pPr>
                <a:defRPr/>
              </a:pPr>
              <a:t>‹#›</a:t>
            </a:fld>
            <a:endParaRPr lang="nl-NL" altLang="nl-NL"/>
          </a:p>
        </p:txBody>
      </p:sp>
    </p:spTree>
    <p:extLst>
      <p:ext uri="{BB962C8B-B14F-4D97-AF65-F5344CB8AC3E}">
        <p14:creationId xmlns:p14="http://schemas.microsoft.com/office/powerpoint/2010/main" xmlns="" val="170184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175D6538-30BA-41EE-8D12-4A94135F60D3}" type="datetimeFigureOut">
              <a:rPr lang="nl-NL"/>
              <a:pPr>
                <a:defRPr/>
              </a:pPr>
              <a:t>12-7-2016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DEF4EEB-F166-46CA-8575-2962A4E00750}" type="slidenum">
              <a:rPr lang="nl-NL" altLang="nl-NL"/>
              <a:pPr>
                <a:defRPr/>
              </a:pPr>
              <a:t>‹#›</a:t>
            </a:fld>
            <a:endParaRPr lang="nl-NL" altLang="nl-NL"/>
          </a:p>
        </p:txBody>
      </p:sp>
    </p:spTree>
    <p:extLst>
      <p:ext uri="{BB962C8B-B14F-4D97-AF65-F5344CB8AC3E}">
        <p14:creationId xmlns:p14="http://schemas.microsoft.com/office/powerpoint/2010/main" xmlns="" val="1838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2D08E14E-46C3-4934-AC1D-1ED025B94680}" type="datetimeFigureOut">
              <a:rPr lang="nl-NL"/>
              <a:pPr>
                <a:defRPr/>
              </a:pPr>
              <a:t>12-7-2016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0732450-030C-4256-AC76-C90C029487AC}" type="slidenum">
              <a:rPr lang="nl-NL" altLang="nl-NL"/>
              <a:pPr>
                <a:defRPr/>
              </a:pPr>
              <a:t>‹#›</a:t>
            </a:fld>
            <a:endParaRPr lang="nl-NL" altLang="nl-NL"/>
          </a:p>
        </p:txBody>
      </p:sp>
    </p:spTree>
    <p:extLst>
      <p:ext uri="{BB962C8B-B14F-4D97-AF65-F5344CB8AC3E}">
        <p14:creationId xmlns:p14="http://schemas.microsoft.com/office/powerpoint/2010/main" xmlns="" val="289131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3C884AF-62E1-4F62-9E29-ECADEB712A04}" type="datetimeFigureOut">
              <a:rPr lang="nl-NL"/>
              <a:pPr>
                <a:defRPr/>
              </a:pPr>
              <a:t>12-7-2016</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4FDFEA3-ED2D-4113-ACCE-75393F85F634}" type="slidenum">
              <a:rPr lang="nl-NL" altLang="nl-NL"/>
              <a:pPr>
                <a:defRPr/>
              </a:pPr>
              <a:t>‹#›</a:t>
            </a:fld>
            <a:endParaRPr lang="nl-NL" altLang="nl-NL"/>
          </a:p>
        </p:txBody>
      </p:sp>
    </p:spTree>
    <p:extLst>
      <p:ext uri="{BB962C8B-B14F-4D97-AF65-F5344CB8AC3E}">
        <p14:creationId xmlns:p14="http://schemas.microsoft.com/office/powerpoint/2010/main" xmlns="" val="318644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44768266-F4D5-4387-9A5F-AC89F2F70B05}" type="datetimeFigureOut">
              <a:rPr lang="nl-NL"/>
              <a:pPr>
                <a:defRPr/>
              </a:pPr>
              <a:t>12-7-2016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9195AF3-37BE-497F-8FD5-264A9012F530}" type="slidenum">
              <a:rPr lang="nl-NL" altLang="nl-NL"/>
              <a:pPr>
                <a:defRPr/>
              </a:pPr>
              <a:t>‹#›</a:t>
            </a:fld>
            <a:endParaRPr lang="nl-NL" altLang="nl-NL"/>
          </a:p>
        </p:txBody>
      </p:sp>
    </p:spTree>
    <p:extLst>
      <p:ext uri="{BB962C8B-B14F-4D97-AF65-F5344CB8AC3E}">
        <p14:creationId xmlns:p14="http://schemas.microsoft.com/office/powerpoint/2010/main" xmlns="" val="205658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E79A9858-2D4C-4CD6-AAF0-CD9A8CEF6A98}" type="datetimeFigureOut">
              <a:rPr lang="nl-NL"/>
              <a:pPr>
                <a:defRPr/>
              </a:pPr>
              <a:t>12-7-2016</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EC239DB-FB2A-4874-85E6-B1B393E7DBFF}" type="slidenum">
              <a:rPr lang="nl-NL" altLang="nl-NL"/>
              <a:pPr>
                <a:defRPr/>
              </a:pPr>
              <a:t>‹#›</a:t>
            </a:fld>
            <a:endParaRPr lang="nl-NL" altLang="nl-NL"/>
          </a:p>
        </p:txBody>
      </p:sp>
    </p:spTree>
    <p:extLst>
      <p:ext uri="{BB962C8B-B14F-4D97-AF65-F5344CB8AC3E}">
        <p14:creationId xmlns:p14="http://schemas.microsoft.com/office/powerpoint/2010/main" xmlns="" val="192599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425A15A4-579F-4A9D-B282-2DBE27F77939}" type="datetimeFigureOut">
              <a:rPr lang="nl-NL"/>
              <a:pPr>
                <a:defRPr/>
              </a:pPr>
              <a:t>12-7-2016</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9B52C696-4782-4452-9619-0242684F76B2}" type="slidenum">
              <a:rPr lang="nl-NL" altLang="nl-NL"/>
              <a:pPr>
                <a:defRPr/>
              </a:pPr>
              <a:t>‹#›</a:t>
            </a:fld>
            <a:endParaRPr lang="nl-NL" altLang="nl-NL"/>
          </a:p>
        </p:txBody>
      </p:sp>
    </p:spTree>
    <p:extLst>
      <p:ext uri="{BB962C8B-B14F-4D97-AF65-F5344CB8AC3E}">
        <p14:creationId xmlns:p14="http://schemas.microsoft.com/office/powerpoint/2010/main" xmlns="" val="1087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F3607F7E-1285-4BB6-A0F4-922D790E6AB4}" type="datetimeFigureOut">
              <a:rPr lang="nl-NL"/>
              <a:pPr>
                <a:defRPr/>
              </a:pPr>
              <a:t>12-7-2016</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E09C334B-D885-4401-9A78-2FBE8CA49B17}" type="slidenum">
              <a:rPr lang="nl-NL" altLang="nl-NL"/>
              <a:pPr>
                <a:defRPr/>
              </a:pPr>
              <a:t>‹#›</a:t>
            </a:fld>
            <a:endParaRPr lang="nl-NL" altLang="nl-NL"/>
          </a:p>
        </p:txBody>
      </p:sp>
    </p:spTree>
    <p:extLst>
      <p:ext uri="{BB962C8B-B14F-4D97-AF65-F5344CB8AC3E}">
        <p14:creationId xmlns:p14="http://schemas.microsoft.com/office/powerpoint/2010/main" xmlns="" val="22682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E39BF4E-12E9-4F25-B183-2BB0314DCE7F}" type="datetimeFigureOut">
              <a:rPr lang="nl-NL"/>
              <a:pPr>
                <a:defRPr/>
              </a:pPr>
              <a:t>12-7-2016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EB805B7-C393-4175-BA8D-5AFCA84DDF98}" type="slidenum">
              <a:rPr lang="nl-NL" altLang="nl-NL"/>
              <a:pPr>
                <a:defRPr/>
              </a:pPr>
              <a:t>‹#›</a:t>
            </a:fld>
            <a:endParaRPr lang="nl-NL" altLang="nl-NL"/>
          </a:p>
        </p:txBody>
      </p:sp>
    </p:spTree>
    <p:extLst>
      <p:ext uri="{BB962C8B-B14F-4D97-AF65-F5344CB8AC3E}">
        <p14:creationId xmlns:p14="http://schemas.microsoft.com/office/powerpoint/2010/main" xmlns="" val="270472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8F56C0BD-3D17-4FD3-8860-1E6021D28C64}" type="datetimeFigureOut">
              <a:rPr lang="nl-NL"/>
              <a:pPr>
                <a:defRPr/>
              </a:pPr>
              <a:t>12-7-2016</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38B7056-61EF-4B08-85A7-649D78431BA6}" type="slidenum">
              <a:rPr lang="nl-NL" altLang="nl-NL"/>
              <a:pPr>
                <a:defRPr/>
              </a:pPr>
              <a:t>‹#›</a:t>
            </a:fld>
            <a:endParaRPr lang="nl-NL" altLang="nl-NL"/>
          </a:p>
        </p:txBody>
      </p:sp>
    </p:spTree>
    <p:extLst>
      <p:ext uri="{BB962C8B-B14F-4D97-AF65-F5344CB8AC3E}">
        <p14:creationId xmlns:p14="http://schemas.microsoft.com/office/powerpoint/2010/main" xmlns="" val="333387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CFF970D-5DAE-40CE-BCB5-98D88BADB970}" type="datetimeFigureOut">
              <a:rPr lang="nl-NL"/>
              <a:pPr>
                <a:defRPr/>
              </a:pPr>
              <a:t>12-7-2016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EFBD9AB3-E96D-4618-8A89-F3EBC1B02F06}" type="slidenum">
              <a:rPr lang="nl-NL" altLang="nl-NL"/>
              <a:pPr>
                <a:defRPr/>
              </a:pPr>
              <a:t>‹#›</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4"/>
          <p:cNvSpPr>
            <a:spLocks noGrp="1"/>
          </p:cNvSpPr>
          <p:nvPr>
            <p:ph type="title"/>
          </p:nvPr>
        </p:nvSpPr>
        <p:spPr>
          <a:xfrm>
            <a:off x="755650" y="333375"/>
            <a:ext cx="8004175" cy="1143000"/>
          </a:xfrm>
        </p:spPr>
        <p:txBody>
          <a:bodyPr/>
          <a:lstStyle/>
          <a:p>
            <a:pPr eaLnBrk="1" hangingPunct="1"/>
            <a:r>
              <a:rPr lang="nl-NL" altLang="nl-NL" sz="4000" dirty="0">
                <a:solidFill>
                  <a:srgbClr val="54BDF2"/>
                </a:solidFill>
              </a:rPr>
              <a:t>§1.2 Hoe word jij beïnvloed?</a:t>
            </a:r>
          </a:p>
        </p:txBody>
      </p:sp>
      <p:sp>
        <p:nvSpPr>
          <p:cNvPr id="2051" name="Tijdelijke aanduiding voor inhoud 8"/>
          <p:cNvSpPr>
            <a:spLocks noGrp="1"/>
          </p:cNvSpPr>
          <p:nvPr>
            <p:ph idx="1"/>
          </p:nvPr>
        </p:nvSpPr>
        <p:spPr>
          <a:xfrm>
            <a:off x="468313" y="2603500"/>
            <a:ext cx="8459787" cy="3562350"/>
          </a:xfrm>
        </p:spPr>
        <p:txBody>
          <a:bodyPr/>
          <a:lstStyle/>
          <a:p>
            <a:pPr marL="514350" indent="-514350" eaLnBrk="1" hangingPunct="1">
              <a:buClr>
                <a:srgbClr val="92D050"/>
              </a:buClr>
              <a:buFont typeface="Arial" charset="0"/>
              <a:buNone/>
            </a:pPr>
            <a:r>
              <a:rPr lang="nl-NL" altLang="nl-NL" dirty="0"/>
              <a:t>In deze </a:t>
            </a:r>
            <a:r>
              <a:rPr lang="nl-NL" altLang="nl-NL" dirty="0" err="1"/>
              <a:t>PowerPoint-presentatie</a:t>
            </a:r>
            <a:r>
              <a:rPr lang="nl-NL" altLang="nl-NL" dirty="0"/>
              <a:t> leer je:</a:t>
            </a:r>
          </a:p>
          <a:p>
            <a:pPr marL="514350" indent="-514350" eaLnBrk="1" hangingPunct="1"/>
            <a:r>
              <a:rPr lang="nl-NL" altLang="nl-NL" dirty="0"/>
              <a:t>door wie jij als </a:t>
            </a:r>
            <a:r>
              <a:rPr lang="nl-NL" altLang="nl-NL" i="1" dirty="0"/>
              <a:t>consument</a:t>
            </a:r>
            <a:r>
              <a:rPr lang="nl-NL" altLang="nl-NL" dirty="0"/>
              <a:t> beïnvloed wordt</a:t>
            </a:r>
          </a:p>
          <a:p>
            <a:pPr marL="514350" indent="-514350" eaLnBrk="1" hangingPunct="1"/>
            <a:r>
              <a:rPr lang="nl-NL" altLang="nl-NL" dirty="0"/>
              <a:t>wat </a:t>
            </a:r>
            <a:r>
              <a:rPr lang="nl-NL" altLang="nl-NL" i="1" dirty="0"/>
              <a:t>marketing</a:t>
            </a:r>
            <a:r>
              <a:rPr lang="nl-NL" altLang="nl-NL" dirty="0"/>
              <a:t> is en waaruit de </a:t>
            </a:r>
            <a:r>
              <a:rPr lang="nl-NL" altLang="nl-NL" i="1" dirty="0"/>
              <a:t>marketingmix</a:t>
            </a:r>
            <a:r>
              <a:rPr lang="nl-NL" altLang="nl-NL" dirty="0"/>
              <a:t> bestaat</a:t>
            </a:r>
          </a:p>
          <a:p>
            <a:pPr marL="514350" indent="-514350" eaLnBrk="1" hangingPunct="1"/>
            <a:r>
              <a:rPr lang="nl-NL" altLang="nl-NL" dirty="0"/>
              <a:t>wat voor soorten </a:t>
            </a:r>
            <a:r>
              <a:rPr lang="nl-NL" altLang="nl-NL" i="1" dirty="0"/>
              <a:t>reclame</a:t>
            </a:r>
            <a:r>
              <a:rPr lang="nl-NL" altLang="nl-NL" dirty="0"/>
              <a:t> er zijn</a:t>
            </a:r>
          </a:p>
        </p:txBody>
      </p:sp>
      <p:sp>
        <p:nvSpPr>
          <p:cNvPr id="2052"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205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pPr eaLnBrk="1" hangingPunct="1"/>
            <a:r>
              <a:rPr lang="nl-NL" altLang="nl-NL" sz="4000">
                <a:solidFill>
                  <a:srgbClr val="54BDF2"/>
                </a:solidFill>
              </a:rPr>
              <a:t>Beïnvloeding</a:t>
            </a:r>
          </a:p>
        </p:txBody>
      </p:sp>
      <p:sp>
        <p:nvSpPr>
          <p:cNvPr id="11267" name="Tijdelijke aanduiding voor inhoud 12"/>
          <p:cNvSpPr>
            <a:spLocks noGrp="1"/>
          </p:cNvSpPr>
          <p:nvPr>
            <p:ph idx="1"/>
          </p:nvPr>
        </p:nvSpPr>
        <p:spPr>
          <a:xfrm>
            <a:off x="457200" y="1600200"/>
            <a:ext cx="8229600" cy="4637088"/>
          </a:xfrm>
        </p:spPr>
        <p:txBody>
          <a:bodyPr/>
          <a:lstStyle/>
          <a:p>
            <a:pPr eaLnBrk="1" hangingPunct="1">
              <a:buFont typeface="Arial" charset="0"/>
              <a:buNone/>
            </a:pPr>
            <a:r>
              <a:rPr lang="nl-NL" altLang="nl-NL" sz="2800"/>
              <a:t>Winkeliers en producenten beïnvloeden graag jouw koopgedrag zodat je hun producten koopt. Daarnaast word je beïnvloed door bekenden.</a:t>
            </a:r>
          </a:p>
          <a:p>
            <a:pPr eaLnBrk="1" hangingPunct="1">
              <a:buFont typeface="Arial" charset="0"/>
              <a:buNone/>
            </a:pPr>
            <a:endParaRPr lang="nl-NL" altLang="nl-NL" sz="2800"/>
          </a:p>
          <a:p>
            <a:pPr eaLnBrk="1" hangingPunct="1">
              <a:buFont typeface="Arial" charset="0"/>
              <a:buNone/>
            </a:pPr>
            <a:r>
              <a:rPr lang="nl-NL" altLang="nl-NL" sz="2800"/>
              <a:t>Er kan sprake zijn van commerciële beïnvloeding en sociale beïnvloeding.</a:t>
            </a:r>
          </a:p>
        </p:txBody>
      </p:sp>
      <p:sp>
        <p:nvSpPr>
          <p:cNvPr id="11268"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4"/>
          <p:cNvSpPr>
            <a:spLocks noGrp="1"/>
          </p:cNvSpPr>
          <p:nvPr>
            <p:ph type="title"/>
          </p:nvPr>
        </p:nvSpPr>
        <p:spPr/>
        <p:txBody>
          <a:bodyPr/>
          <a:lstStyle/>
          <a:p>
            <a:pPr eaLnBrk="1" hangingPunct="1"/>
            <a:r>
              <a:rPr lang="nl-NL" altLang="nl-NL" sz="4000">
                <a:solidFill>
                  <a:srgbClr val="54BDF2"/>
                </a:solidFill>
              </a:rPr>
              <a:t>Beïnvloeding</a:t>
            </a:r>
          </a:p>
        </p:txBody>
      </p:sp>
      <p:sp>
        <p:nvSpPr>
          <p:cNvPr id="12291" name="Tijdelijke aanduiding voor inhoud 12"/>
          <p:cNvSpPr>
            <a:spLocks noGrp="1"/>
          </p:cNvSpPr>
          <p:nvPr>
            <p:ph idx="1"/>
          </p:nvPr>
        </p:nvSpPr>
        <p:spPr>
          <a:xfrm>
            <a:off x="457200" y="1600200"/>
            <a:ext cx="8229600" cy="4637088"/>
          </a:xfrm>
        </p:spPr>
        <p:txBody>
          <a:bodyPr/>
          <a:lstStyle/>
          <a:p>
            <a:pPr eaLnBrk="1" hangingPunct="1"/>
            <a:r>
              <a:rPr lang="nl-NL" altLang="nl-NL" sz="2800" i="1"/>
              <a:t>Commerciële beïnvloeding </a:t>
            </a:r>
            <a:r>
              <a:rPr lang="nl-NL" altLang="nl-NL" sz="2800"/>
              <a:t>is beïnvloeding door bedrijven.</a:t>
            </a:r>
            <a:br>
              <a:rPr lang="nl-NL" altLang="nl-NL" sz="2800"/>
            </a:br>
            <a:r>
              <a:rPr lang="nl-NL" altLang="nl-NL" sz="2800"/>
              <a:t>Voorbeelden:</a:t>
            </a:r>
          </a:p>
          <a:p>
            <a:pPr lvl="1" eaLnBrk="1" hangingPunct="1"/>
            <a:r>
              <a:rPr lang="nl-NL" altLang="nl-NL" sz="2400"/>
              <a:t>Verkoper in een winkel</a:t>
            </a:r>
          </a:p>
          <a:p>
            <a:pPr lvl="1" eaLnBrk="1" hangingPunct="1"/>
            <a:r>
              <a:rPr lang="nl-NL" altLang="nl-NL" sz="2400"/>
              <a:t>Reclame</a:t>
            </a:r>
            <a:endParaRPr lang="nl-NL" altLang="nl-NL" b="1"/>
          </a:p>
          <a:p>
            <a:pPr eaLnBrk="1" hangingPunct="1"/>
            <a:r>
              <a:rPr lang="nl-NL" altLang="nl-NL" sz="2800" i="1"/>
              <a:t>Sociale beïnvloeding </a:t>
            </a:r>
            <a:r>
              <a:rPr lang="nl-NL" altLang="nl-NL" sz="2800"/>
              <a:t>is beïnvloeding door bekenden.</a:t>
            </a:r>
            <a:br>
              <a:rPr lang="nl-NL" altLang="nl-NL" sz="2800"/>
            </a:br>
            <a:r>
              <a:rPr lang="nl-NL" altLang="nl-NL" sz="2800"/>
              <a:t>Voorbeelden:</a:t>
            </a:r>
          </a:p>
          <a:p>
            <a:pPr lvl="1" eaLnBrk="1" hangingPunct="1"/>
            <a:r>
              <a:rPr lang="nl-NL" altLang="nl-NL" sz="2400"/>
              <a:t>Vrienden </a:t>
            </a:r>
          </a:p>
          <a:p>
            <a:pPr lvl="1" eaLnBrk="1" hangingPunct="1"/>
            <a:r>
              <a:rPr lang="nl-NL" altLang="nl-NL" sz="2400"/>
              <a:t>Familie</a:t>
            </a:r>
          </a:p>
        </p:txBody>
      </p:sp>
      <p:sp>
        <p:nvSpPr>
          <p:cNvPr id="12292"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4"/>
          <p:cNvSpPr>
            <a:spLocks noGrp="1"/>
          </p:cNvSpPr>
          <p:nvPr>
            <p:ph type="title"/>
          </p:nvPr>
        </p:nvSpPr>
        <p:spPr/>
        <p:txBody>
          <a:bodyPr/>
          <a:lstStyle/>
          <a:p>
            <a:pPr eaLnBrk="1" hangingPunct="1"/>
            <a:r>
              <a:rPr lang="nl-NL" altLang="nl-NL" sz="4000">
                <a:solidFill>
                  <a:srgbClr val="54BDF2"/>
                </a:solidFill>
              </a:rPr>
              <a:t>Beïnvloeding - voorbeelden</a:t>
            </a:r>
          </a:p>
        </p:txBody>
      </p:sp>
      <p:sp>
        <p:nvSpPr>
          <p:cNvPr id="13315" name="Tijdelijke aanduiding voor inhoud 12"/>
          <p:cNvSpPr>
            <a:spLocks noGrp="1"/>
          </p:cNvSpPr>
          <p:nvPr>
            <p:ph idx="1"/>
          </p:nvPr>
        </p:nvSpPr>
        <p:spPr/>
        <p:txBody>
          <a:bodyPr/>
          <a:lstStyle/>
          <a:p>
            <a:pPr eaLnBrk="1" hangingPunct="1">
              <a:buFont typeface="Arial" charset="0"/>
              <a:buNone/>
            </a:pPr>
            <a:r>
              <a:rPr lang="nl-NL" altLang="nl-NL" sz="2800"/>
              <a:t>Facebook vertoont een advertentie van sportschoenen.</a:t>
            </a:r>
          </a:p>
          <a:p>
            <a:pPr eaLnBrk="1" hangingPunct="1">
              <a:buFont typeface="Arial" charset="0"/>
              <a:buNone/>
            </a:pPr>
            <a:endParaRPr lang="nl-NL" altLang="nl-NL" sz="2800"/>
          </a:p>
          <a:p>
            <a:pPr eaLnBrk="1" hangingPunct="1">
              <a:buFont typeface="Arial" charset="0"/>
              <a:buNone/>
            </a:pPr>
            <a:r>
              <a:rPr lang="nl-NL" altLang="nl-NL" sz="2800"/>
              <a:t>Een Facebookvriend vertelt enthousiast over de nieuwe sportschoenen die hij net gekocht heeft.</a:t>
            </a:r>
          </a:p>
          <a:p>
            <a:pPr eaLnBrk="1" hangingPunct="1">
              <a:buFont typeface="Arial" charset="0"/>
              <a:buNone/>
            </a:pPr>
            <a:endParaRPr lang="nl-NL" altLang="nl-NL" sz="2800"/>
          </a:p>
          <a:p>
            <a:pPr eaLnBrk="1" hangingPunct="1">
              <a:buFont typeface="Arial" charset="0"/>
              <a:buNone/>
            </a:pPr>
            <a:endParaRPr lang="nl-NL" altLang="nl-NL" sz="2800"/>
          </a:p>
          <a:p>
            <a:pPr eaLnBrk="1" hangingPunct="1">
              <a:buFont typeface="Arial" charset="0"/>
              <a:buNone/>
            </a:pPr>
            <a:r>
              <a:rPr lang="nl-NL" altLang="nl-NL" sz="2800" i="1"/>
              <a:t>Is er in deze voorbeelden sprake </a:t>
            </a:r>
            <a:br>
              <a:rPr lang="nl-NL" altLang="nl-NL" sz="2800" i="1"/>
            </a:br>
            <a:r>
              <a:rPr lang="nl-NL" altLang="nl-NL" sz="2800" i="1"/>
              <a:t>van sociale of commerciële </a:t>
            </a:r>
            <a:br>
              <a:rPr lang="nl-NL" altLang="nl-NL" sz="2800" i="1"/>
            </a:br>
            <a:r>
              <a:rPr lang="nl-NL" altLang="nl-NL" sz="2800" i="1"/>
              <a:t>beïnvloeding?</a:t>
            </a:r>
            <a:endParaRPr lang="nl-NL" altLang="nl-NL" sz="2400" i="1"/>
          </a:p>
        </p:txBody>
      </p:sp>
      <p:sp>
        <p:nvSpPr>
          <p:cNvPr id="13316"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3317" name="Picture 7" descr="T:\_algemeen\Rechtenvrij_beeld\18_11_09 H-Res\04_sport en recreatie\u125855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3663" y="3644900"/>
            <a:ext cx="2303462" cy="190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4"/>
          <p:cNvSpPr>
            <a:spLocks noGrp="1"/>
          </p:cNvSpPr>
          <p:nvPr>
            <p:ph type="title"/>
          </p:nvPr>
        </p:nvSpPr>
        <p:spPr/>
        <p:txBody>
          <a:bodyPr/>
          <a:lstStyle/>
          <a:p>
            <a:pPr eaLnBrk="1" hangingPunct="1"/>
            <a:r>
              <a:rPr lang="nl-NL" altLang="nl-NL" sz="4000">
                <a:solidFill>
                  <a:srgbClr val="54BDF2"/>
                </a:solidFill>
              </a:rPr>
              <a:t>Beïnvloeding - voorbeelden</a:t>
            </a:r>
          </a:p>
        </p:txBody>
      </p:sp>
      <p:sp>
        <p:nvSpPr>
          <p:cNvPr id="14339" name="Tijdelijke aanduiding voor inhoud 12"/>
          <p:cNvSpPr>
            <a:spLocks noGrp="1"/>
          </p:cNvSpPr>
          <p:nvPr>
            <p:ph idx="1"/>
          </p:nvPr>
        </p:nvSpPr>
        <p:spPr/>
        <p:txBody>
          <a:bodyPr/>
          <a:lstStyle/>
          <a:p>
            <a:pPr eaLnBrk="1" hangingPunct="1">
              <a:buFont typeface="Arial" charset="0"/>
              <a:buNone/>
            </a:pPr>
            <a:r>
              <a:rPr lang="nl-NL" altLang="nl-NL" sz="2800"/>
              <a:t>Facebook vertoont een advertentie van sportschoenen.</a:t>
            </a:r>
          </a:p>
          <a:p>
            <a:pPr eaLnBrk="1" hangingPunct="1">
              <a:buFont typeface="Arial" charset="0"/>
              <a:buNone/>
            </a:pPr>
            <a:r>
              <a:rPr lang="nl-NL" altLang="nl-NL" sz="2800" i="1"/>
              <a:t>In dit voorbeeld is er sprake van commerciële beïnvloeding.</a:t>
            </a:r>
          </a:p>
          <a:p>
            <a:pPr eaLnBrk="1" hangingPunct="1">
              <a:buFont typeface="Arial" charset="0"/>
              <a:buNone/>
            </a:pPr>
            <a:endParaRPr lang="nl-NL" altLang="nl-NL" sz="2800" i="1"/>
          </a:p>
          <a:p>
            <a:pPr eaLnBrk="1" hangingPunct="1">
              <a:buFont typeface="Arial" charset="0"/>
              <a:buNone/>
            </a:pPr>
            <a:r>
              <a:rPr lang="nl-NL" altLang="nl-NL" sz="2800"/>
              <a:t>Een Facebookvriend vertelt enthousiast over de nieuwe sportschoenen die hij net </a:t>
            </a:r>
            <a:br>
              <a:rPr lang="nl-NL" altLang="nl-NL" sz="2800"/>
            </a:br>
            <a:r>
              <a:rPr lang="nl-NL" altLang="nl-NL" sz="2800"/>
              <a:t>gekocht heeft.</a:t>
            </a:r>
          </a:p>
          <a:p>
            <a:pPr eaLnBrk="1" hangingPunct="1">
              <a:buFont typeface="Arial" charset="0"/>
              <a:buNone/>
            </a:pPr>
            <a:r>
              <a:rPr lang="nl-NL" altLang="nl-NL" sz="2800" i="1"/>
              <a:t>In dit voorbeeld is er sprake van </a:t>
            </a:r>
            <a:br>
              <a:rPr lang="nl-NL" altLang="nl-NL" sz="2800" i="1"/>
            </a:br>
            <a:r>
              <a:rPr lang="nl-NL" altLang="nl-NL" sz="2800" i="1"/>
              <a:t>sociale beïnvloeding.</a:t>
            </a:r>
          </a:p>
          <a:p>
            <a:pPr eaLnBrk="1" hangingPunct="1">
              <a:buFont typeface="Arial" charset="0"/>
              <a:buNone/>
            </a:pPr>
            <a:endParaRPr lang="nl-NL" altLang="nl-NL" sz="2800"/>
          </a:p>
        </p:txBody>
      </p:sp>
      <p:sp>
        <p:nvSpPr>
          <p:cNvPr id="14340"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4341" name="Picture 7" descr="T:\_algemeen\Rechtenvrij_beeld\18_11_09 H-Res\04_sport en recreatie\u125855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37288" y="4149725"/>
            <a:ext cx="2303462" cy="190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4"/>
          <p:cNvSpPr>
            <a:spLocks noGrp="1"/>
          </p:cNvSpPr>
          <p:nvPr>
            <p:ph type="title"/>
          </p:nvPr>
        </p:nvSpPr>
        <p:spPr/>
        <p:txBody>
          <a:bodyPr/>
          <a:lstStyle/>
          <a:p>
            <a:pPr eaLnBrk="1" hangingPunct="1"/>
            <a:r>
              <a:rPr lang="nl-NL" altLang="nl-NL" sz="4000">
                <a:solidFill>
                  <a:srgbClr val="54BDF2"/>
                </a:solidFill>
              </a:rPr>
              <a:t>Marketing</a:t>
            </a:r>
          </a:p>
        </p:txBody>
      </p:sp>
      <p:sp>
        <p:nvSpPr>
          <p:cNvPr id="15363" name="Tijdelijke aanduiding voor inhoud 12"/>
          <p:cNvSpPr>
            <a:spLocks noGrp="1"/>
          </p:cNvSpPr>
          <p:nvPr>
            <p:ph idx="1"/>
          </p:nvPr>
        </p:nvSpPr>
        <p:spPr/>
        <p:txBody>
          <a:bodyPr/>
          <a:lstStyle/>
          <a:p>
            <a:pPr eaLnBrk="1" hangingPunct="1">
              <a:buFont typeface="Arial" charset="0"/>
              <a:buNone/>
            </a:pPr>
            <a:r>
              <a:rPr lang="nl-NL" altLang="nl-NL" sz="2800" i="1"/>
              <a:t>Marketing</a:t>
            </a:r>
            <a:r>
              <a:rPr lang="nl-NL" altLang="nl-NL" sz="2800"/>
              <a:t> is alles wat bedrijven doen om hun product te verkopen.</a:t>
            </a:r>
          </a:p>
          <a:p>
            <a:pPr eaLnBrk="1" hangingPunct="1">
              <a:buFont typeface="Arial" charset="0"/>
              <a:buNone/>
            </a:pPr>
            <a:endParaRPr lang="nl-NL" altLang="nl-NL" sz="2800"/>
          </a:p>
          <a:p>
            <a:pPr eaLnBrk="1" hangingPunct="1">
              <a:buFont typeface="Arial" charset="0"/>
              <a:buNone/>
            </a:pPr>
            <a:r>
              <a:rPr lang="nl-NL" altLang="nl-NL" sz="2800"/>
              <a:t>Bedrijven zetten marketing in om de consument te verleiden een product of dienst te kopen.</a:t>
            </a:r>
          </a:p>
        </p:txBody>
      </p:sp>
      <p:sp>
        <p:nvSpPr>
          <p:cNvPr id="15364"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3" name="Tekstvak 2"/>
          <p:cNvSpPr txBox="1"/>
          <p:nvPr/>
        </p:nvSpPr>
        <p:spPr>
          <a:xfrm>
            <a:off x="434975" y="4451350"/>
            <a:ext cx="4713288" cy="1570038"/>
          </a:xfrm>
          <a:prstGeom prst="rect">
            <a:avLst/>
          </a:prstGeom>
          <a:noFill/>
        </p:spPr>
        <p:txBody>
          <a:bodyPr>
            <a:spAutoFit/>
          </a:bodyPr>
          <a:lstStyle/>
          <a:p>
            <a:pPr>
              <a:defRPr/>
            </a:pPr>
            <a:r>
              <a:rPr lang="nl-NL" altLang="nl-NL" sz="2400" i="1" dirty="0">
                <a:latin typeface="+mj-lt"/>
              </a:rPr>
              <a:t>Niet alleen reclame is marketing. Ook een mooie, opvallende verpakking en een deskundige verkoper vallen onder marketing.</a:t>
            </a:r>
          </a:p>
        </p:txBody>
      </p:sp>
      <p:pic>
        <p:nvPicPr>
          <p:cNvPr id="15366" name="Picture 8" descr="T:\_algemeen\Rechtenvrij_beeld\04-45_work-force\1090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26213" y="3873500"/>
            <a:ext cx="2420937" cy="242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4"/>
          <p:cNvSpPr>
            <a:spLocks noGrp="1"/>
          </p:cNvSpPr>
          <p:nvPr>
            <p:ph type="title"/>
          </p:nvPr>
        </p:nvSpPr>
        <p:spPr/>
        <p:txBody>
          <a:bodyPr/>
          <a:lstStyle/>
          <a:p>
            <a:pPr eaLnBrk="1" hangingPunct="1"/>
            <a:r>
              <a:rPr lang="nl-NL" altLang="nl-NL" sz="4000">
                <a:solidFill>
                  <a:srgbClr val="54BDF2"/>
                </a:solidFill>
              </a:rPr>
              <a:t>Marketing - voorbeelden</a:t>
            </a:r>
          </a:p>
        </p:txBody>
      </p:sp>
      <p:sp>
        <p:nvSpPr>
          <p:cNvPr id="10243" name="Tijdelijke aanduiding voor inhoud 12"/>
          <p:cNvSpPr>
            <a:spLocks noGrp="1"/>
          </p:cNvSpPr>
          <p:nvPr>
            <p:ph idx="1"/>
          </p:nvPr>
        </p:nvSpPr>
        <p:spPr/>
        <p:txBody>
          <a:bodyPr/>
          <a:lstStyle/>
          <a:p>
            <a:pPr eaLnBrk="1" hangingPunct="1">
              <a:buFont typeface="Arial" panose="020B0604020202020204" pitchFamily="34" charset="0"/>
              <a:buChar char="•"/>
              <a:defRPr/>
            </a:pPr>
            <a:r>
              <a:rPr lang="nl-NL" altLang="nl-NL" sz="2800" dirty="0"/>
              <a:t>Een tv-reclame voor een nieuwe telefoon</a:t>
            </a:r>
          </a:p>
          <a:p>
            <a:pPr eaLnBrk="1" hangingPunct="1">
              <a:buFont typeface="Arial" panose="020B0604020202020204" pitchFamily="34" charset="0"/>
              <a:buChar char="•"/>
              <a:defRPr/>
            </a:pPr>
            <a:r>
              <a:rPr lang="nl-NL" altLang="nl-NL" sz="2800" dirty="0"/>
              <a:t>Een advertentie voor een evenement in een krant</a:t>
            </a:r>
          </a:p>
          <a:p>
            <a:pPr eaLnBrk="1" hangingPunct="1">
              <a:buFont typeface="Arial" panose="020B0604020202020204" pitchFamily="34" charset="0"/>
              <a:buChar char="•"/>
              <a:defRPr/>
            </a:pPr>
            <a:r>
              <a:rPr lang="nl-NL" altLang="nl-NL" sz="2800" dirty="0"/>
              <a:t>Een kortingsactie voor make-up</a:t>
            </a:r>
          </a:p>
          <a:p>
            <a:pPr marL="0" indent="0" eaLnBrk="1" hangingPunct="1">
              <a:buFont typeface="Arial" panose="020B0604020202020204" pitchFamily="34" charset="0"/>
              <a:buNone/>
              <a:defRPr/>
            </a:pPr>
            <a:endParaRPr lang="nl-NL" altLang="nl-NL" sz="2800" dirty="0"/>
          </a:p>
        </p:txBody>
      </p:sp>
      <p:sp>
        <p:nvSpPr>
          <p:cNvPr id="16388"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6389" name="Picture 7" descr="D:\Pincode - 6e editie\Pincode - vmbo bb\ICT\Leerjaar 3\Digitale demo (3gt)\Afbeeldingen voor demohoofdstuk 1\nazending13nov-powerpoint\261295-PP-Sheet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9000" y="3159125"/>
            <a:ext cx="4826000" cy="319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367463"/>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4"/>
          <p:cNvSpPr>
            <a:spLocks noGrp="1"/>
          </p:cNvSpPr>
          <p:nvPr>
            <p:ph type="title"/>
          </p:nvPr>
        </p:nvSpPr>
        <p:spPr/>
        <p:txBody>
          <a:bodyPr/>
          <a:lstStyle/>
          <a:p>
            <a:pPr eaLnBrk="1" hangingPunct="1"/>
            <a:r>
              <a:rPr lang="nl-NL" altLang="nl-NL" sz="4000">
                <a:solidFill>
                  <a:srgbClr val="54BDF2"/>
                </a:solidFill>
              </a:rPr>
              <a:t>Marketing - voorbeelden</a:t>
            </a:r>
          </a:p>
        </p:txBody>
      </p:sp>
      <p:sp>
        <p:nvSpPr>
          <p:cNvPr id="17411" name="Tijdelijke aanduiding voor inhoud 12"/>
          <p:cNvSpPr>
            <a:spLocks noGrp="1"/>
          </p:cNvSpPr>
          <p:nvPr>
            <p:ph idx="1"/>
          </p:nvPr>
        </p:nvSpPr>
        <p:spPr>
          <a:xfrm>
            <a:off x="457200" y="1600200"/>
            <a:ext cx="5338763" cy="4525963"/>
          </a:xfrm>
        </p:spPr>
        <p:txBody>
          <a:bodyPr/>
          <a:lstStyle/>
          <a:p>
            <a:pPr eaLnBrk="1" hangingPunct="1"/>
            <a:r>
              <a:rPr lang="nl-NL" altLang="nl-NL" sz="2800"/>
              <a:t>Een opvallende, kleurrijke verpakking</a:t>
            </a:r>
          </a:p>
          <a:p>
            <a:pPr eaLnBrk="1" hangingPunct="1"/>
            <a:r>
              <a:rPr lang="nl-NL" altLang="nl-NL" sz="2800"/>
              <a:t>Verkoop via een winkel en via een webshop</a:t>
            </a:r>
          </a:p>
          <a:p>
            <a:pPr eaLnBrk="1" hangingPunct="1"/>
            <a:r>
              <a:rPr lang="nl-NL" altLang="nl-NL" sz="2800"/>
              <a:t>Deskundig personeel dat alles weet over laptops</a:t>
            </a:r>
          </a:p>
          <a:p>
            <a:pPr eaLnBrk="1" hangingPunct="1"/>
            <a:r>
              <a:rPr lang="nl-NL" altLang="nl-NL" sz="2800"/>
              <a:t>Het aanbieden van frisdrank in zes verschillende smaken</a:t>
            </a:r>
          </a:p>
          <a:p>
            <a:pPr eaLnBrk="1" hangingPunct="1"/>
            <a:endParaRPr lang="nl-NL" altLang="nl-NL" sz="2800"/>
          </a:p>
        </p:txBody>
      </p:sp>
      <p:sp>
        <p:nvSpPr>
          <p:cNvPr id="17412"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7413" name="Picture 7" descr="D:\Pincode - 6e editie\Pincode - vmbo bb\ICT\Leerjaar 3\Digitale demo (3gt)\Afbeeldingen voor demohoofdstuk 1\nazending13nov-powerpoint\261295-PP-Sheet1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063" y="1524000"/>
            <a:ext cx="3322637" cy="2217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4"/>
          <p:cNvSpPr>
            <a:spLocks noGrp="1"/>
          </p:cNvSpPr>
          <p:nvPr>
            <p:ph type="title"/>
          </p:nvPr>
        </p:nvSpPr>
        <p:spPr/>
        <p:txBody>
          <a:bodyPr/>
          <a:lstStyle/>
          <a:p>
            <a:pPr eaLnBrk="1" hangingPunct="1"/>
            <a:r>
              <a:rPr lang="nl-NL" altLang="nl-NL" sz="4000">
                <a:solidFill>
                  <a:srgbClr val="54BDF2"/>
                </a:solidFill>
              </a:rPr>
              <a:t>Marketinginstrumenten</a:t>
            </a:r>
          </a:p>
        </p:txBody>
      </p:sp>
      <p:sp>
        <p:nvSpPr>
          <p:cNvPr id="11267" name="Tijdelijke aanduiding voor inhoud 12"/>
          <p:cNvSpPr>
            <a:spLocks noGrp="1"/>
          </p:cNvSpPr>
          <p:nvPr>
            <p:ph idx="1"/>
          </p:nvPr>
        </p:nvSpPr>
        <p:spPr/>
        <p:txBody>
          <a:bodyPr/>
          <a:lstStyle/>
          <a:p>
            <a:pPr marL="0" indent="0" eaLnBrk="1" hangingPunct="1">
              <a:buFont typeface="Arial" panose="020B0604020202020204" pitchFamily="34" charset="0"/>
              <a:buNone/>
              <a:defRPr/>
            </a:pPr>
            <a:r>
              <a:rPr lang="nl-NL" altLang="nl-NL" sz="2800" dirty="0"/>
              <a:t>Om hun producten onder de aandacht van consumenten te brengen, gebruiken bedrijven </a:t>
            </a:r>
            <a:r>
              <a:rPr lang="nl-NL" altLang="nl-NL" sz="2800" i="1" dirty="0"/>
              <a:t>marketinginstrumenten</a:t>
            </a:r>
            <a:r>
              <a:rPr lang="nl-NL" altLang="nl-NL" sz="2800" dirty="0"/>
              <a:t>. </a:t>
            </a:r>
          </a:p>
          <a:p>
            <a:pPr marL="0" indent="0" eaLnBrk="1" hangingPunct="1">
              <a:buFont typeface="Arial" panose="020B0604020202020204" pitchFamily="34" charset="0"/>
              <a:buNone/>
              <a:defRPr/>
            </a:pPr>
            <a:endParaRPr lang="nl-NL" altLang="nl-NL" sz="2800" dirty="0"/>
          </a:p>
          <a:p>
            <a:pPr marL="0" indent="0" eaLnBrk="1" hangingPunct="1">
              <a:buFont typeface="Arial" panose="020B0604020202020204" pitchFamily="34" charset="0"/>
              <a:buNone/>
              <a:defRPr/>
            </a:pPr>
            <a:r>
              <a:rPr lang="nl-NL" altLang="nl-NL" sz="2800" dirty="0"/>
              <a:t>De belangrijkste marketinginstrumenten zijn de </a:t>
            </a:r>
            <a:r>
              <a:rPr lang="nl-NL" altLang="nl-NL" sz="2800" i="1" dirty="0"/>
              <a:t>6 P’s</a:t>
            </a:r>
            <a:r>
              <a:rPr lang="nl-NL" altLang="nl-NL" sz="2800" dirty="0"/>
              <a:t>:</a:t>
            </a:r>
          </a:p>
          <a:p>
            <a:pPr eaLnBrk="1" hangingPunct="1">
              <a:buFont typeface="Arial" panose="020B0604020202020204" pitchFamily="34" charset="0"/>
              <a:buChar char="•"/>
              <a:defRPr/>
            </a:pPr>
            <a:r>
              <a:rPr lang="nl-NL" altLang="nl-NL" sz="2800" dirty="0"/>
              <a:t>Productbeleid</a:t>
            </a:r>
          </a:p>
          <a:p>
            <a:pPr eaLnBrk="1" hangingPunct="1">
              <a:buFont typeface="Arial" panose="020B0604020202020204" pitchFamily="34" charset="0"/>
              <a:buChar char="•"/>
              <a:defRPr/>
            </a:pPr>
            <a:r>
              <a:rPr lang="nl-NL" altLang="nl-NL" sz="2800" dirty="0"/>
              <a:t>Prijsbeleid</a:t>
            </a:r>
          </a:p>
          <a:p>
            <a:pPr eaLnBrk="1" hangingPunct="1">
              <a:buFont typeface="Arial" panose="020B0604020202020204" pitchFamily="34" charset="0"/>
              <a:buChar char="•"/>
              <a:defRPr/>
            </a:pPr>
            <a:r>
              <a:rPr lang="nl-NL" altLang="nl-NL" sz="2800" dirty="0" err="1"/>
              <a:t>Plaatsbeleid</a:t>
            </a:r>
            <a:endParaRPr lang="nl-NL" altLang="nl-NL" sz="2800" dirty="0"/>
          </a:p>
        </p:txBody>
      </p:sp>
      <p:sp>
        <p:nvSpPr>
          <p:cNvPr id="18436"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2" name="Tekstvak 1"/>
          <p:cNvSpPr txBox="1"/>
          <p:nvPr/>
        </p:nvSpPr>
        <p:spPr>
          <a:xfrm>
            <a:off x="4211638" y="3981450"/>
            <a:ext cx="3960812" cy="1557338"/>
          </a:xfrm>
          <a:prstGeom prst="rect">
            <a:avLst/>
          </a:prstGeom>
          <a:noFill/>
        </p:spPr>
        <p:txBody>
          <a:bodyPr>
            <a:spAutoFit/>
          </a:bodyPr>
          <a:lstStyle/>
          <a:p>
            <a:pPr marL="342900" indent="-342900" eaLnBrk="1" hangingPunct="1">
              <a:spcBef>
                <a:spcPct val="20000"/>
              </a:spcBef>
              <a:buFont typeface="Arial" panose="020B0604020202020204" pitchFamily="34" charset="0"/>
              <a:buChar char="•"/>
              <a:defRPr/>
            </a:pPr>
            <a:r>
              <a:rPr lang="nl-NL" altLang="nl-NL" sz="2800" dirty="0">
                <a:latin typeface="+mn-lt"/>
              </a:rPr>
              <a:t>Promotiebeleid</a:t>
            </a:r>
          </a:p>
          <a:p>
            <a:pPr marL="342900" indent="-342900" eaLnBrk="1" hangingPunct="1">
              <a:spcBef>
                <a:spcPct val="20000"/>
              </a:spcBef>
              <a:buFont typeface="Arial" panose="020B0604020202020204" pitchFamily="34" charset="0"/>
              <a:buChar char="•"/>
              <a:defRPr/>
            </a:pPr>
            <a:r>
              <a:rPr lang="nl-NL" altLang="nl-NL" sz="2800" dirty="0">
                <a:latin typeface="+mn-lt"/>
              </a:rPr>
              <a:t>Personeelsbeleid</a:t>
            </a:r>
          </a:p>
          <a:p>
            <a:pPr marL="342900" indent="-342900" eaLnBrk="1" hangingPunct="1">
              <a:spcBef>
                <a:spcPct val="20000"/>
              </a:spcBef>
              <a:buFont typeface="Arial" panose="020B0604020202020204" pitchFamily="34" charset="0"/>
              <a:buChar char="•"/>
              <a:defRPr/>
            </a:pPr>
            <a:r>
              <a:rPr lang="nl-NL" altLang="nl-NL" sz="2800" dirty="0">
                <a:latin typeface="+mn-lt"/>
              </a:rPr>
              <a:t>Presentatiebeleid</a:t>
            </a:r>
          </a:p>
        </p:txBody>
      </p:sp>
      <p:pic>
        <p:nvPicPr>
          <p:cNvPr id="184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4"/>
          <p:cNvSpPr>
            <a:spLocks noGrp="1"/>
          </p:cNvSpPr>
          <p:nvPr>
            <p:ph type="title"/>
          </p:nvPr>
        </p:nvSpPr>
        <p:spPr/>
        <p:txBody>
          <a:bodyPr/>
          <a:lstStyle/>
          <a:p>
            <a:pPr eaLnBrk="1" hangingPunct="1"/>
            <a:r>
              <a:rPr lang="nl-NL" altLang="nl-NL" sz="4000">
                <a:solidFill>
                  <a:srgbClr val="54BDF2"/>
                </a:solidFill>
              </a:rPr>
              <a:t>Marketinginstrumenten</a:t>
            </a:r>
          </a:p>
        </p:txBody>
      </p:sp>
      <p:sp>
        <p:nvSpPr>
          <p:cNvPr id="19459" name="Tijdelijke aanduiding voor inhoud 12"/>
          <p:cNvSpPr>
            <a:spLocks noGrp="1"/>
          </p:cNvSpPr>
          <p:nvPr>
            <p:ph idx="1"/>
          </p:nvPr>
        </p:nvSpPr>
        <p:spPr>
          <a:xfrm>
            <a:off x="457200" y="1557338"/>
            <a:ext cx="8229600" cy="4525962"/>
          </a:xfrm>
        </p:spPr>
        <p:txBody>
          <a:bodyPr/>
          <a:lstStyle/>
          <a:p>
            <a:pPr eaLnBrk="1" hangingPunct="1"/>
            <a:r>
              <a:rPr lang="nl-NL" altLang="nl-NL" sz="2800" i="1"/>
              <a:t>Productbeleid</a:t>
            </a:r>
          </a:p>
          <a:p>
            <a:pPr lvl="1" eaLnBrk="1" hangingPunct="1"/>
            <a:r>
              <a:rPr lang="nl-NL" altLang="nl-NL" sz="2400"/>
              <a:t>Wat er wordt verkocht, zoals: merken, soorten, smaken</a:t>
            </a:r>
          </a:p>
          <a:p>
            <a:pPr lvl="1" eaLnBrk="1" hangingPunct="1"/>
            <a:r>
              <a:rPr lang="nl-NL" altLang="nl-NL" sz="2400"/>
              <a:t>Verpakking</a:t>
            </a:r>
          </a:p>
          <a:p>
            <a:pPr eaLnBrk="1" hangingPunct="1"/>
            <a:r>
              <a:rPr lang="nl-NL" altLang="nl-NL" sz="2800" i="1"/>
              <a:t>Prijsbeleid</a:t>
            </a:r>
          </a:p>
          <a:p>
            <a:pPr lvl="1" eaLnBrk="1" hangingPunct="1"/>
            <a:r>
              <a:rPr lang="nl-NL" altLang="nl-NL" sz="2400"/>
              <a:t>Prijs: hoog of laag</a:t>
            </a:r>
          </a:p>
          <a:p>
            <a:pPr lvl="1" eaLnBrk="1" hangingPunct="1"/>
            <a:r>
              <a:rPr lang="nl-NL" altLang="nl-NL" sz="2400"/>
              <a:t>Kortingsacties</a:t>
            </a:r>
          </a:p>
          <a:p>
            <a:pPr eaLnBrk="1" hangingPunct="1"/>
            <a:r>
              <a:rPr lang="nl-NL" altLang="nl-NL" sz="2800" i="1"/>
              <a:t>Plaatsbeleid</a:t>
            </a:r>
          </a:p>
          <a:p>
            <a:pPr lvl="1" eaLnBrk="1" hangingPunct="1"/>
            <a:r>
              <a:rPr lang="nl-NL" altLang="nl-NL" sz="2400"/>
              <a:t>Waar het product wordt verkocht, zoals: dure winkelstraat, outletstore, via een webshop</a:t>
            </a:r>
          </a:p>
        </p:txBody>
      </p:sp>
      <p:sp>
        <p:nvSpPr>
          <p:cNvPr id="19460"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946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4"/>
          <p:cNvSpPr>
            <a:spLocks noGrp="1"/>
          </p:cNvSpPr>
          <p:nvPr>
            <p:ph type="title"/>
          </p:nvPr>
        </p:nvSpPr>
        <p:spPr/>
        <p:txBody>
          <a:bodyPr/>
          <a:lstStyle/>
          <a:p>
            <a:pPr eaLnBrk="1" hangingPunct="1"/>
            <a:r>
              <a:rPr lang="nl-NL" altLang="nl-NL" sz="4000" dirty="0">
                <a:solidFill>
                  <a:srgbClr val="54BDF2"/>
                </a:solidFill>
              </a:rPr>
              <a:t>Marketinginstrumenten</a:t>
            </a:r>
          </a:p>
        </p:txBody>
      </p:sp>
      <p:sp>
        <p:nvSpPr>
          <p:cNvPr id="20483" name="Tijdelijke aanduiding voor inhoud 12"/>
          <p:cNvSpPr>
            <a:spLocks noGrp="1"/>
          </p:cNvSpPr>
          <p:nvPr>
            <p:ph idx="1"/>
          </p:nvPr>
        </p:nvSpPr>
        <p:spPr/>
        <p:txBody>
          <a:bodyPr/>
          <a:lstStyle/>
          <a:p>
            <a:pPr eaLnBrk="1" hangingPunct="1"/>
            <a:r>
              <a:rPr lang="nl-NL" altLang="nl-NL" sz="2800" i="1" dirty="0"/>
              <a:t>Promotiebeleid</a:t>
            </a:r>
            <a:endParaRPr lang="nl-NL" altLang="nl-NL" sz="2800" dirty="0"/>
          </a:p>
          <a:p>
            <a:pPr lvl="1" eaLnBrk="1" hangingPunct="1"/>
            <a:r>
              <a:rPr lang="nl-NL" altLang="nl-NL" sz="2400" dirty="0"/>
              <a:t>Reclame op tv</a:t>
            </a:r>
          </a:p>
          <a:p>
            <a:pPr lvl="1" eaLnBrk="1" hangingPunct="1"/>
            <a:r>
              <a:rPr lang="nl-NL" altLang="nl-NL" sz="2400" dirty="0"/>
              <a:t>Sponsoring</a:t>
            </a:r>
          </a:p>
          <a:p>
            <a:pPr lvl="1" eaLnBrk="1" hangingPunct="1"/>
            <a:r>
              <a:rPr lang="nl-NL" altLang="nl-NL" sz="2400" dirty="0"/>
              <a:t>Advertentie</a:t>
            </a:r>
          </a:p>
          <a:p>
            <a:pPr eaLnBrk="1" hangingPunct="1"/>
            <a:r>
              <a:rPr lang="nl-NL" altLang="nl-NL" sz="2800" i="1" dirty="0"/>
              <a:t>Personeelsbeleid</a:t>
            </a:r>
            <a:endParaRPr lang="nl-NL" altLang="nl-NL" sz="2800" dirty="0"/>
          </a:p>
          <a:p>
            <a:pPr lvl="1" eaLnBrk="1" hangingPunct="1"/>
            <a:r>
              <a:rPr lang="nl-NL" altLang="nl-NL" sz="2400" dirty="0"/>
              <a:t>Deskundig personeel</a:t>
            </a:r>
          </a:p>
          <a:p>
            <a:pPr lvl="1" eaLnBrk="1" hangingPunct="1"/>
            <a:r>
              <a:rPr lang="nl-NL" altLang="nl-NL" sz="2400" dirty="0"/>
              <a:t>Weinig personeel om de kosten te beperken</a:t>
            </a:r>
          </a:p>
          <a:p>
            <a:pPr eaLnBrk="1" hangingPunct="1"/>
            <a:r>
              <a:rPr lang="nl-NL" altLang="nl-NL" sz="2800" i="1" dirty="0"/>
              <a:t>Presentatiebeleid</a:t>
            </a:r>
            <a:endParaRPr lang="nl-NL" altLang="nl-NL" sz="2800" dirty="0"/>
          </a:p>
          <a:p>
            <a:pPr lvl="1" eaLnBrk="1" hangingPunct="1"/>
            <a:r>
              <a:rPr lang="nl-NL" altLang="nl-NL" sz="2400" dirty="0"/>
              <a:t>Uitstalling in de winkel of etalage</a:t>
            </a:r>
          </a:p>
        </p:txBody>
      </p:sp>
      <p:sp>
        <p:nvSpPr>
          <p:cNvPr id="20484"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2048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4"/>
          <p:cNvSpPr>
            <a:spLocks noGrp="1"/>
          </p:cNvSpPr>
          <p:nvPr>
            <p:ph type="title"/>
          </p:nvPr>
        </p:nvSpPr>
        <p:spPr/>
        <p:txBody>
          <a:bodyPr/>
          <a:lstStyle/>
          <a:p>
            <a:pPr eaLnBrk="1" hangingPunct="1"/>
            <a:r>
              <a:rPr lang="en-US" altLang="nl-NL" sz="4000">
                <a:solidFill>
                  <a:srgbClr val="54BDF2"/>
                </a:solidFill>
              </a:rPr>
              <a:t>Consument</a:t>
            </a:r>
            <a:endParaRPr lang="nl-NL" altLang="nl-NL" sz="4000">
              <a:solidFill>
                <a:srgbClr val="54BDF2"/>
              </a:solidFill>
            </a:endParaRPr>
          </a:p>
        </p:txBody>
      </p:sp>
      <p:sp>
        <p:nvSpPr>
          <p:cNvPr id="3075"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Een </a:t>
            </a:r>
            <a:r>
              <a:rPr lang="nl-NL" altLang="nl-NL" sz="2800" i="1"/>
              <a:t>consument</a:t>
            </a:r>
            <a:r>
              <a:rPr lang="nl-NL" altLang="nl-NL" sz="2800"/>
              <a:t> is iemand die goederen of diensten koopt om in zijn behoeften te voorzien.</a:t>
            </a:r>
          </a:p>
          <a:p>
            <a:pPr eaLnBrk="1" hangingPunct="1">
              <a:buFont typeface="Arial" charset="0"/>
              <a:buNone/>
            </a:pPr>
            <a:endParaRPr lang="nl-NL" altLang="nl-NL" sz="2800"/>
          </a:p>
          <a:p>
            <a:pPr eaLnBrk="1" hangingPunct="1">
              <a:buFont typeface="Arial" charset="0"/>
              <a:buNone/>
            </a:pPr>
            <a:r>
              <a:rPr lang="nl-NL" altLang="nl-NL" sz="2800"/>
              <a:t>De consument koopt goederen of diensten voor eigen gebruik. Hij verkoopt ze niet door. Doet iemand dit wel, dan is hij geen consument.</a:t>
            </a:r>
          </a:p>
        </p:txBody>
      </p:sp>
      <p:sp>
        <p:nvSpPr>
          <p:cNvPr id="3076"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307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4"/>
          <p:cNvSpPr>
            <a:spLocks noGrp="1"/>
          </p:cNvSpPr>
          <p:nvPr>
            <p:ph type="title"/>
          </p:nvPr>
        </p:nvSpPr>
        <p:spPr/>
        <p:txBody>
          <a:bodyPr/>
          <a:lstStyle/>
          <a:p>
            <a:pPr eaLnBrk="1" hangingPunct="1"/>
            <a:r>
              <a:rPr lang="nl-NL" altLang="nl-NL" sz="4000">
                <a:solidFill>
                  <a:srgbClr val="54BDF2"/>
                </a:solidFill>
              </a:rPr>
              <a:t>Marketingmix</a:t>
            </a:r>
          </a:p>
        </p:txBody>
      </p:sp>
      <p:sp>
        <p:nvSpPr>
          <p:cNvPr id="21507" name="Tijdelijke aanduiding voor inhoud 12"/>
          <p:cNvSpPr>
            <a:spLocks noGrp="1"/>
          </p:cNvSpPr>
          <p:nvPr>
            <p:ph idx="1"/>
          </p:nvPr>
        </p:nvSpPr>
        <p:spPr/>
        <p:txBody>
          <a:bodyPr/>
          <a:lstStyle/>
          <a:p>
            <a:pPr marL="0" indent="0" eaLnBrk="1" hangingPunct="1">
              <a:buFont typeface="Arial" charset="0"/>
              <a:buNone/>
            </a:pPr>
            <a:r>
              <a:rPr lang="nl-NL" altLang="nl-NL" sz="2800"/>
              <a:t>De gebruikte marketinginstrumenten vormen samen de </a:t>
            </a:r>
            <a:r>
              <a:rPr lang="nl-NL" altLang="nl-NL" sz="2800" i="1"/>
              <a:t>marketingmix</a:t>
            </a:r>
            <a:r>
              <a:rPr lang="nl-NL" altLang="nl-NL" sz="2800"/>
              <a:t>.</a:t>
            </a:r>
          </a:p>
        </p:txBody>
      </p:sp>
      <p:sp>
        <p:nvSpPr>
          <p:cNvPr id="21508"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4" name="Tekstvak 3"/>
          <p:cNvSpPr txBox="1"/>
          <p:nvPr/>
        </p:nvSpPr>
        <p:spPr>
          <a:xfrm>
            <a:off x="457200" y="3357563"/>
            <a:ext cx="2819400" cy="1200150"/>
          </a:xfrm>
          <a:prstGeom prst="rect">
            <a:avLst/>
          </a:prstGeom>
          <a:noFill/>
        </p:spPr>
        <p:txBody>
          <a:bodyPr>
            <a:spAutoFit/>
          </a:bodyPr>
          <a:lstStyle/>
          <a:p>
            <a:pPr eaLnBrk="1" hangingPunct="1">
              <a:buFont typeface="Arial" panose="020B0604020202020204" pitchFamily="34" charset="0"/>
              <a:buNone/>
              <a:defRPr/>
            </a:pPr>
            <a:r>
              <a:rPr lang="nl-NL" altLang="nl-NL" sz="2400" i="1" dirty="0">
                <a:latin typeface="+mj-lt"/>
              </a:rPr>
              <a:t>Welke </a:t>
            </a:r>
            <a:r>
              <a:rPr lang="nl-NL" altLang="nl-NL" sz="2400" i="1" dirty="0" err="1">
                <a:latin typeface="+mj-lt"/>
              </a:rPr>
              <a:t>marketing-instrumenten</a:t>
            </a:r>
            <a:r>
              <a:rPr lang="nl-NL" altLang="nl-NL" sz="2400" i="1" dirty="0">
                <a:latin typeface="+mj-lt"/>
              </a:rPr>
              <a:t> herken je hier?</a:t>
            </a:r>
          </a:p>
        </p:txBody>
      </p:sp>
      <p:pic>
        <p:nvPicPr>
          <p:cNvPr id="21510" name="Picture 8" descr="D:\Pincode - 6e editie\Pincode - vmbo bb\ICT\Leerjaar 3\Digitale demo (3gt)\Afbeeldingen voor demohoofdstuk 1\nazending13nov-powerpoint\261295-PP-Sheet20-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5175" y="2205038"/>
            <a:ext cx="5618163"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4"/>
          <p:cNvSpPr>
            <a:spLocks noGrp="1"/>
          </p:cNvSpPr>
          <p:nvPr>
            <p:ph type="title"/>
          </p:nvPr>
        </p:nvSpPr>
        <p:spPr/>
        <p:txBody>
          <a:bodyPr/>
          <a:lstStyle/>
          <a:p>
            <a:pPr eaLnBrk="1" hangingPunct="1"/>
            <a:r>
              <a:rPr lang="nl-NL" altLang="nl-NL" sz="4000">
                <a:solidFill>
                  <a:srgbClr val="54BDF2"/>
                </a:solidFill>
              </a:rPr>
              <a:t>Reclame</a:t>
            </a:r>
          </a:p>
        </p:txBody>
      </p:sp>
      <p:sp>
        <p:nvSpPr>
          <p:cNvPr id="16386" name="Tijdelijke aanduiding voor inhoud 12"/>
          <p:cNvSpPr>
            <a:spLocks noGrp="1"/>
          </p:cNvSpPr>
          <p:nvPr>
            <p:ph idx="1"/>
          </p:nvPr>
        </p:nvSpPr>
        <p:spPr/>
        <p:txBody>
          <a:bodyPr/>
          <a:lstStyle/>
          <a:p>
            <a:pPr marL="0" indent="0" eaLnBrk="1" hangingPunct="1">
              <a:buFont typeface="Arial" panose="020B0604020202020204" pitchFamily="34" charset="0"/>
              <a:buNone/>
              <a:defRPr/>
            </a:pPr>
            <a:r>
              <a:rPr lang="nl-NL" altLang="nl-NL" sz="2800" dirty="0"/>
              <a:t>Met </a:t>
            </a:r>
            <a:r>
              <a:rPr lang="nl-NL" altLang="nl-NL" sz="2800" i="1" dirty="0"/>
              <a:t>reclame </a:t>
            </a:r>
            <a:r>
              <a:rPr lang="nl-NL" altLang="nl-NL" sz="2800" dirty="0"/>
              <a:t>wordt de aandacht gevestigd op een product, dienst of boodschap.</a:t>
            </a:r>
          </a:p>
          <a:p>
            <a:pPr eaLnBrk="1" hangingPunct="1">
              <a:buFont typeface="Arial" panose="020B0604020202020204" pitchFamily="34" charset="0"/>
              <a:buChar char="•"/>
              <a:defRPr/>
            </a:pPr>
            <a:r>
              <a:rPr lang="nl-NL" altLang="nl-NL" sz="2800" i="1" dirty="0"/>
              <a:t>Commerciële reclame</a:t>
            </a:r>
          </a:p>
          <a:p>
            <a:pPr lvl="1" eaLnBrk="1" hangingPunct="1">
              <a:buFont typeface="Arial" panose="020B0604020202020204" pitchFamily="34" charset="0"/>
              <a:buChar char="–"/>
              <a:defRPr/>
            </a:pPr>
            <a:r>
              <a:rPr lang="nl-NL" altLang="nl-NL" sz="2400" dirty="0"/>
              <a:t>Doel: verkopen van producten of diensten</a:t>
            </a:r>
          </a:p>
          <a:p>
            <a:pPr lvl="1" eaLnBrk="1" hangingPunct="1">
              <a:buFont typeface="Arial" panose="020B0604020202020204" pitchFamily="34" charset="0"/>
              <a:buChar char="–"/>
              <a:defRPr/>
            </a:pPr>
            <a:r>
              <a:rPr lang="nl-NL" altLang="nl-NL" sz="2400" dirty="0"/>
              <a:t>Soorten:</a:t>
            </a:r>
          </a:p>
          <a:p>
            <a:pPr lvl="2" eaLnBrk="1" hangingPunct="1">
              <a:buFont typeface="Arial" panose="020B0604020202020204" pitchFamily="34" charset="0"/>
              <a:buChar char="•"/>
              <a:defRPr/>
            </a:pPr>
            <a:r>
              <a:rPr lang="nl-NL" altLang="nl-NL" sz="2000" i="1" dirty="0"/>
              <a:t>Informatieve reclame</a:t>
            </a:r>
            <a:r>
              <a:rPr lang="nl-NL" altLang="nl-NL" sz="2000" dirty="0"/>
              <a:t>: informeren over de eigenschappen en de prijs van een product</a:t>
            </a:r>
          </a:p>
          <a:p>
            <a:pPr lvl="2" eaLnBrk="1" hangingPunct="1">
              <a:buFont typeface="Arial" panose="020B0604020202020204" pitchFamily="34" charset="0"/>
              <a:buChar char="•"/>
              <a:defRPr/>
            </a:pPr>
            <a:r>
              <a:rPr lang="nl-NL" altLang="nl-NL" sz="2000" i="1" dirty="0"/>
              <a:t>Merkreclame</a:t>
            </a:r>
            <a:r>
              <a:rPr lang="nl-NL" altLang="nl-NL" sz="2000" dirty="0"/>
              <a:t>: bekender maken van de merknaam</a:t>
            </a:r>
          </a:p>
          <a:p>
            <a:pPr eaLnBrk="1" hangingPunct="1">
              <a:buFont typeface="Arial" panose="020B0604020202020204" pitchFamily="34" charset="0"/>
              <a:buChar char="•"/>
              <a:defRPr/>
            </a:pPr>
            <a:r>
              <a:rPr lang="nl-NL" altLang="nl-NL" sz="2800" i="1" dirty="0"/>
              <a:t>Ideële reclame: </a:t>
            </a:r>
          </a:p>
          <a:p>
            <a:pPr lvl="1" eaLnBrk="1" hangingPunct="1">
              <a:buFont typeface="Arial" panose="020B0604020202020204" pitchFamily="34" charset="0"/>
              <a:buChar char="–"/>
              <a:defRPr/>
            </a:pPr>
            <a:r>
              <a:rPr lang="nl-NL" altLang="nl-NL" sz="2400" dirty="0"/>
              <a:t>Doel: beïnvloeden van gedrag van mensen</a:t>
            </a:r>
          </a:p>
          <a:p>
            <a:pPr lvl="1" eaLnBrk="1" hangingPunct="1">
              <a:buFont typeface="Arial" panose="020B0604020202020204" pitchFamily="34" charset="0"/>
              <a:buChar char="–"/>
              <a:defRPr/>
            </a:pPr>
            <a:r>
              <a:rPr lang="nl-NL" altLang="nl-NL" sz="2400" dirty="0"/>
              <a:t>Voorbeeld: reclameposter om vloeken te verminderen</a:t>
            </a:r>
          </a:p>
        </p:txBody>
      </p:sp>
      <p:sp>
        <p:nvSpPr>
          <p:cNvPr id="22532"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2253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4"/>
          <p:cNvSpPr>
            <a:spLocks noGrp="1"/>
          </p:cNvSpPr>
          <p:nvPr>
            <p:ph type="title"/>
          </p:nvPr>
        </p:nvSpPr>
        <p:spPr/>
        <p:txBody>
          <a:bodyPr/>
          <a:lstStyle/>
          <a:p>
            <a:pPr eaLnBrk="1" hangingPunct="1"/>
            <a:r>
              <a:rPr lang="nl-NL" altLang="nl-NL" sz="4000">
                <a:solidFill>
                  <a:srgbClr val="54BDF2"/>
                </a:solidFill>
              </a:rPr>
              <a:t>Commerciële reclame - voorbeeld</a:t>
            </a:r>
          </a:p>
        </p:txBody>
      </p:sp>
      <p:sp>
        <p:nvSpPr>
          <p:cNvPr id="23555"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23556" name="Tijdelijke aanduiding voor inhoud 1"/>
          <p:cNvSpPr>
            <a:spLocks noGrp="1"/>
          </p:cNvSpPr>
          <p:nvPr>
            <p:ph idx="1"/>
          </p:nvPr>
        </p:nvSpPr>
        <p:spPr/>
        <p:txBody>
          <a:bodyPr/>
          <a:lstStyle/>
          <a:p>
            <a:endParaRPr lang="nl-NL" altLang="nl-NL"/>
          </a:p>
        </p:txBody>
      </p:sp>
      <p:pic>
        <p:nvPicPr>
          <p:cNvPr id="23557" name="Picture 6" descr="D:\Pincode - 6e editie\Pincode - vmbo bb\ICT\Leerjaar 3\Digitale demo (3gt)\Afbeeldingen voor demohoofdstuk 1\nazending13nov-powerpoint\261295-PP-Sheet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4425" y="1428750"/>
            <a:ext cx="6915150" cy="4608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4"/>
          <p:cNvSpPr>
            <a:spLocks noGrp="1"/>
          </p:cNvSpPr>
          <p:nvPr>
            <p:ph type="title"/>
          </p:nvPr>
        </p:nvSpPr>
        <p:spPr/>
        <p:txBody>
          <a:bodyPr/>
          <a:lstStyle/>
          <a:p>
            <a:pPr eaLnBrk="1" hangingPunct="1"/>
            <a:r>
              <a:rPr lang="nl-NL" altLang="nl-NL" sz="4000">
                <a:solidFill>
                  <a:srgbClr val="54BDF2"/>
                </a:solidFill>
              </a:rPr>
              <a:t>Ideële reclame - voorbeeld</a:t>
            </a:r>
          </a:p>
        </p:txBody>
      </p:sp>
      <p:sp>
        <p:nvSpPr>
          <p:cNvPr id="24579"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24580" name="Tijdelijke aanduiding voor inhoud 1"/>
          <p:cNvSpPr>
            <a:spLocks noGrp="1"/>
          </p:cNvSpPr>
          <p:nvPr>
            <p:ph idx="1"/>
          </p:nvPr>
        </p:nvSpPr>
        <p:spPr/>
        <p:txBody>
          <a:bodyPr/>
          <a:lstStyle/>
          <a:p>
            <a:endParaRPr lang="nl-NL" altLang="nl-NL"/>
          </a:p>
        </p:txBody>
      </p:sp>
      <p:pic>
        <p:nvPicPr>
          <p:cNvPr id="24581" name="Picture 6" descr="D:\Pincode - 6e editie\Pincode - vmbo bb\ICT\Leerjaar 3\Digitale demo (3gt)\Afbeeldingen voor demohoofdstuk 1\nazending13nov-powerpoint\261295-PP-Sheet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1763" y="1484313"/>
            <a:ext cx="6340475" cy="421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pPr eaLnBrk="1" hangingPunct="1"/>
            <a:r>
              <a:rPr lang="nl-NL" altLang="nl-NL" sz="4000">
                <a:solidFill>
                  <a:srgbClr val="54BDF2"/>
                </a:solidFill>
              </a:rPr>
              <a:t>Doelgroep</a:t>
            </a:r>
          </a:p>
        </p:txBody>
      </p:sp>
      <p:sp>
        <p:nvSpPr>
          <p:cNvPr id="25603" name="Tijdelijke aanduiding voor inhoud 12"/>
          <p:cNvSpPr>
            <a:spLocks noGrp="1"/>
          </p:cNvSpPr>
          <p:nvPr>
            <p:ph idx="1"/>
          </p:nvPr>
        </p:nvSpPr>
        <p:spPr/>
        <p:txBody>
          <a:bodyPr/>
          <a:lstStyle/>
          <a:p>
            <a:pPr eaLnBrk="1" hangingPunct="1"/>
            <a:r>
              <a:rPr lang="nl-NL" altLang="nl-NL" sz="2800"/>
              <a:t>Een </a:t>
            </a:r>
            <a:r>
              <a:rPr lang="nl-NL" altLang="nl-NL" sz="2800" i="1"/>
              <a:t>doelgroep</a:t>
            </a:r>
            <a:r>
              <a:rPr lang="nl-NL" altLang="nl-NL" sz="2800"/>
              <a:t> is een groep consumenten voor wie een product of boodschap bedoeld is. </a:t>
            </a:r>
          </a:p>
          <a:p>
            <a:pPr eaLnBrk="1" hangingPunct="1"/>
            <a:endParaRPr lang="nl-NL" altLang="nl-NL" sz="2800"/>
          </a:p>
          <a:p>
            <a:pPr eaLnBrk="1" hangingPunct="1"/>
            <a:r>
              <a:rPr lang="nl-NL" altLang="nl-NL" sz="2800"/>
              <a:t>Bedrijven stemmen hun marketingmix af op de doelgroep.</a:t>
            </a:r>
          </a:p>
          <a:p>
            <a:pPr eaLnBrk="1" hangingPunct="1"/>
            <a:endParaRPr lang="nl-NL" altLang="nl-NL" sz="2800"/>
          </a:p>
          <a:p>
            <a:pPr eaLnBrk="1" hangingPunct="1"/>
            <a:r>
              <a:rPr lang="nl-NL" altLang="nl-NL" sz="2800"/>
              <a:t>Voorbeelden van doelgroepen</a:t>
            </a:r>
          </a:p>
          <a:p>
            <a:pPr lvl="1" eaLnBrk="1" hangingPunct="1"/>
            <a:r>
              <a:rPr lang="nl-NL" altLang="nl-NL" sz="2000"/>
              <a:t>Jongeren vanaf 15 jaar</a:t>
            </a:r>
          </a:p>
          <a:p>
            <a:pPr lvl="1" eaLnBrk="1" hangingPunct="1"/>
            <a:r>
              <a:rPr lang="nl-NL" altLang="nl-NL" sz="2000"/>
              <a:t>Mannen die geïnteresseerd zijn in techniek</a:t>
            </a:r>
          </a:p>
        </p:txBody>
      </p:sp>
      <p:sp>
        <p:nvSpPr>
          <p:cNvPr id="25604"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25605" name="Picture 7" descr="T:\_algemeen\Rechtenvrij_beeld\04-47_Teen Portraits\200172079-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4005263"/>
            <a:ext cx="2781300" cy="186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4"/>
          <p:cNvSpPr>
            <a:spLocks noGrp="1"/>
          </p:cNvSpPr>
          <p:nvPr>
            <p:ph type="title"/>
          </p:nvPr>
        </p:nvSpPr>
        <p:spPr/>
        <p:txBody>
          <a:bodyPr/>
          <a:lstStyle/>
          <a:p>
            <a:pPr eaLnBrk="1" hangingPunct="1"/>
            <a:r>
              <a:rPr lang="nl-NL" altLang="nl-NL" sz="4000">
                <a:solidFill>
                  <a:srgbClr val="54BDF2"/>
                </a:solidFill>
              </a:rPr>
              <a:t>Merken</a:t>
            </a:r>
          </a:p>
        </p:txBody>
      </p:sp>
      <p:sp>
        <p:nvSpPr>
          <p:cNvPr id="26627" name="Tijdelijke aanduiding voor inhoud 12"/>
          <p:cNvSpPr>
            <a:spLocks noGrp="1"/>
          </p:cNvSpPr>
          <p:nvPr>
            <p:ph idx="1"/>
          </p:nvPr>
        </p:nvSpPr>
        <p:spPr>
          <a:xfrm>
            <a:off x="444500" y="1557338"/>
            <a:ext cx="8229600" cy="4525962"/>
          </a:xfrm>
        </p:spPr>
        <p:txBody>
          <a:bodyPr/>
          <a:lstStyle/>
          <a:p>
            <a:pPr eaLnBrk="1" hangingPunct="1"/>
            <a:r>
              <a:rPr lang="nl-NL" altLang="nl-NL" sz="2800" i="1"/>
              <a:t>A-merk</a:t>
            </a:r>
          </a:p>
          <a:p>
            <a:pPr lvl="1" eaLnBrk="1" hangingPunct="1"/>
            <a:r>
              <a:rPr lang="nl-NL" altLang="nl-NL" sz="2400"/>
              <a:t>Algemeen bekend</a:t>
            </a:r>
          </a:p>
          <a:p>
            <a:pPr lvl="1" eaLnBrk="1" hangingPunct="1"/>
            <a:r>
              <a:rPr lang="nl-NL" altLang="nl-NL" sz="2400"/>
              <a:t>Goede naam</a:t>
            </a:r>
          </a:p>
          <a:p>
            <a:pPr lvl="1" eaLnBrk="1" hangingPunct="1"/>
            <a:r>
              <a:rPr lang="nl-NL" altLang="nl-NL" sz="2400"/>
              <a:t>Straalt kwaliteit uit</a:t>
            </a:r>
          </a:p>
          <a:p>
            <a:pPr eaLnBrk="1" hangingPunct="1"/>
            <a:r>
              <a:rPr lang="nl-NL" altLang="nl-NL" sz="2800" i="1"/>
              <a:t>B-merk</a:t>
            </a:r>
          </a:p>
          <a:p>
            <a:pPr lvl="1" eaLnBrk="1" hangingPunct="1"/>
            <a:r>
              <a:rPr lang="nl-NL" altLang="nl-NL" sz="2400"/>
              <a:t>Minder bekend</a:t>
            </a:r>
          </a:p>
          <a:p>
            <a:pPr lvl="1" eaLnBrk="1" hangingPunct="1"/>
            <a:r>
              <a:rPr lang="nl-NL" altLang="nl-NL" sz="2400"/>
              <a:t>Goedkoper</a:t>
            </a:r>
          </a:p>
          <a:p>
            <a:pPr eaLnBrk="1" hangingPunct="1"/>
            <a:r>
              <a:rPr lang="nl-NL" altLang="nl-NL" sz="2800" i="1"/>
              <a:t>Huismerk</a:t>
            </a:r>
          </a:p>
          <a:p>
            <a:pPr lvl="1" eaLnBrk="1" hangingPunct="1"/>
            <a:r>
              <a:rPr lang="nl-NL" altLang="nl-NL" sz="2400"/>
              <a:t>Alleen bij een bepaalde winkelketen te koop</a:t>
            </a:r>
          </a:p>
          <a:p>
            <a:pPr lvl="1" eaLnBrk="1" hangingPunct="1"/>
            <a:endParaRPr lang="nl-NL" altLang="nl-NL" sz="2400"/>
          </a:p>
        </p:txBody>
      </p:sp>
      <p:sp>
        <p:nvSpPr>
          <p:cNvPr id="26628"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266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4"/>
          <p:cNvSpPr>
            <a:spLocks noGrp="1"/>
          </p:cNvSpPr>
          <p:nvPr>
            <p:ph type="title"/>
          </p:nvPr>
        </p:nvSpPr>
        <p:spPr/>
        <p:txBody>
          <a:bodyPr/>
          <a:lstStyle/>
          <a:p>
            <a:pPr eaLnBrk="1" hangingPunct="1"/>
            <a:r>
              <a:rPr lang="nl-NL" altLang="nl-NL" sz="4000">
                <a:solidFill>
                  <a:srgbClr val="54BDF2"/>
                </a:solidFill>
              </a:rPr>
              <a:t>Merken</a:t>
            </a:r>
          </a:p>
        </p:txBody>
      </p:sp>
      <p:sp>
        <p:nvSpPr>
          <p:cNvPr id="27651"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27652" name="Tijdelijke aanduiding voor inhoud 12"/>
          <p:cNvSpPr txBox="1">
            <a:spLocks/>
          </p:cNvSpPr>
          <p:nvPr/>
        </p:nvSpPr>
        <p:spPr bwMode="auto">
          <a:xfrm>
            <a:off x="427038" y="5157788"/>
            <a:ext cx="8229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nl-NL" altLang="nl-NL" sz="2800" i="1"/>
              <a:t>Bekijk de twee blikjes. Is hier sprake van een A-merk, een B-merk of een huismerk? Welke cola heeft jouw voorkeur? Waarom?</a:t>
            </a:r>
            <a:endParaRPr lang="nl-NL" altLang="nl-NL" sz="2400" i="1"/>
          </a:p>
        </p:txBody>
      </p:sp>
      <p:pic>
        <p:nvPicPr>
          <p:cNvPr id="27653" name="Picture 10" descr="D:\Pincode - 6e editie\Pincode - vmbo bb\ICT\Leerjaar 3\Digitale demo (3gt)\Afbeeldingen voor demohoofdstuk 1\nazending13nov-powerpoint\261295-PP-Sheet27.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755650" y="1177925"/>
            <a:ext cx="2820988" cy="3816350"/>
          </a:xfrm>
          <a:noFill/>
        </p:spPr>
      </p:pic>
      <p:pic>
        <p:nvPicPr>
          <p:cNvPr id="27654" name="Picture 11" descr="D:\Pincode - 6e editie\Pincode - vmbo bb\ICT\Leerjaar 3\Digitale demo (3gt)\Afbeeldingen voor demohoofdstuk 1\nazending13nov-powerpoint\261295-PP-Sheet2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2013" y="1428750"/>
            <a:ext cx="1141412" cy="354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4"/>
          <p:cNvSpPr>
            <a:spLocks noGrp="1"/>
          </p:cNvSpPr>
          <p:nvPr>
            <p:ph type="title"/>
          </p:nvPr>
        </p:nvSpPr>
        <p:spPr/>
        <p:txBody>
          <a:bodyPr/>
          <a:lstStyle/>
          <a:p>
            <a:pPr eaLnBrk="1" hangingPunct="1"/>
            <a:r>
              <a:rPr lang="nl-NL" altLang="nl-NL" sz="4000">
                <a:solidFill>
                  <a:srgbClr val="54BDF2"/>
                </a:solidFill>
              </a:rPr>
              <a:t>Merken</a:t>
            </a:r>
          </a:p>
        </p:txBody>
      </p:sp>
      <p:sp>
        <p:nvSpPr>
          <p:cNvPr id="28675"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28676" name="Tijdelijke aanduiding voor inhoud 12"/>
          <p:cNvSpPr txBox="1">
            <a:spLocks/>
          </p:cNvSpPr>
          <p:nvPr/>
        </p:nvSpPr>
        <p:spPr bwMode="auto">
          <a:xfrm>
            <a:off x="427038" y="5157788"/>
            <a:ext cx="822960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nl-NL" altLang="nl-NL" sz="2800" i="1"/>
              <a:t>              A-merk				B-merk</a:t>
            </a:r>
            <a:endParaRPr lang="nl-NL" altLang="nl-NL" sz="2400" i="1"/>
          </a:p>
        </p:txBody>
      </p:sp>
      <p:pic>
        <p:nvPicPr>
          <p:cNvPr id="28677" name="Picture 10" descr="D:\Pincode - 6e editie\Pincode - vmbo bb\ICT\Leerjaar 3\Digitale demo (3gt)\Afbeeldingen voor demohoofdstuk 1\nazending13nov-powerpoint\261295-PP-Sheet27.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755650" y="1177925"/>
            <a:ext cx="2820988" cy="3816350"/>
          </a:xfrm>
          <a:noFill/>
        </p:spPr>
      </p:pic>
      <p:pic>
        <p:nvPicPr>
          <p:cNvPr id="28678" name="Picture 11" descr="D:\Pincode - 6e editie\Pincode - vmbo bb\ICT\Leerjaar 3\Digitale demo (3gt)\Afbeeldingen voor demohoofdstuk 1\nazending13nov-powerpoint\261295-PP-Sheet2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2013" y="1428750"/>
            <a:ext cx="1141412" cy="354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pPr eaLnBrk="1" hangingPunct="1"/>
            <a:r>
              <a:rPr lang="nl-NL" altLang="nl-NL" sz="4000">
                <a:solidFill>
                  <a:srgbClr val="54BDF2"/>
                </a:solidFill>
              </a:rPr>
              <a:t>Percentages</a:t>
            </a:r>
          </a:p>
        </p:txBody>
      </p:sp>
      <p:sp>
        <p:nvSpPr>
          <p:cNvPr id="29699" name="Tijdelijke aanduiding voor inhoud 12"/>
          <p:cNvSpPr>
            <a:spLocks noGrp="1"/>
          </p:cNvSpPr>
          <p:nvPr>
            <p:ph idx="1"/>
          </p:nvPr>
        </p:nvSpPr>
        <p:spPr>
          <a:xfrm>
            <a:off x="457200" y="1600200"/>
            <a:ext cx="8229600" cy="1108075"/>
          </a:xfrm>
        </p:spPr>
        <p:txBody>
          <a:bodyPr/>
          <a:lstStyle/>
          <a:p>
            <a:pPr marL="57150" indent="0" eaLnBrk="1" hangingPunct="1">
              <a:buFont typeface="Arial" charset="0"/>
              <a:buNone/>
            </a:pPr>
            <a:r>
              <a:rPr lang="nl-NL" altLang="nl-NL" sz="2800"/>
              <a:t>Met percentages zie je hoe bepaalde getallen in verhouding staan.</a:t>
            </a:r>
          </a:p>
          <a:p>
            <a:pPr marL="57150" indent="0" eaLnBrk="1" hangingPunct="1">
              <a:buFont typeface="Arial" charset="0"/>
              <a:buNone/>
            </a:pPr>
            <a:endParaRPr lang="nl-NL" altLang="nl-NL" sz="2800"/>
          </a:p>
          <a:p>
            <a:pPr marL="57150" indent="0" eaLnBrk="1" hangingPunct="1">
              <a:buFont typeface="Arial" charset="0"/>
              <a:buNone/>
            </a:pPr>
            <a:r>
              <a:rPr lang="nl-NL" altLang="nl-NL" sz="2800"/>
              <a:t>Stel: bij een pak koffie van 200 gram krijg je 40 gram gratis.</a:t>
            </a:r>
          </a:p>
        </p:txBody>
      </p:sp>
      <p:sp>
        <p:nvSpPr>
          <p:cNvPr id="29700"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29701" name="Tijdelijke aanduiding voor inhoud 12"/>
          <p:cNvSpPr txBox="1">
            <a:spLocks/>
          </p:cNvSpPr>
          <p:nvPr/>
        </p:nvSpPr>
        <p:spPr bwMode="auto">
          <a:xfrm>
            <a:off x="584200" y="4365625"/>
            <a:ext cx="6148388" cy="165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71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nl-NL" altLang="nl-NL" sz="2800" i="1"/>
              <a:t>Hoeveel procent krijg je hier gratis?</a:t>
            </a:r>
          </a:p>
        </p:txBody>
      </p:sp>
      <p:pic>
        <p:nvPicPr>
          <p:cNvPr id="2970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4"/>
          <p:cNvSpPr>
            <a:spLocks noGrp="1"/>
          </p:cNvSpPr>
          <p:nvPr>
            <p:ph type="title"/>
          </p:nvPr>
        </p:nvSpPr>
        <p:spPr/>
        <p:txBody>
          <a:bodyPr/>
          <a:lstStyle/>
          <a:p>
            <a:pPr eaLnBrk="1" hangingPunct="1"/>
            <a:r>
              <a:rPr lang="nl-NL" altLang="nl-NL" sz="4000">
                <a:solidFill>
                  <a:srgbClr val="54BDF2"/>
                </a:solidFill>
              </a:rPr>
              <a:t>Percentages - voorbeeld</a:t>
            </a:r>
          </a:p>
        </p:txBody>
      </p:sp>
      <p:sp>
        <p:nvSpPr>
          <p:cNvPr id="30723"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30724" name="Tijdelijke aanduiding voor inhoud 12"/>
          <p:cNvSpPr txBox="1">
            <a:spLocks/>
          </p:cNvSpPr>
          <p:nvPr/>
        </p:nvSpPr>
        <p:spPr bwMode="auto">
          <a:xfrm>
            <a:off x="584200" y="3500438"/>
            <a:ext cx="5487988"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71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endParaRPr lang="nl-NL" altLang="nl-NL" sz="2400"/>
          </a:p>
          <a:p>
            <a:pPr eaLnBrk="1" hangingPunct="1">
              <a:buFont typeface="Arial" charset="0"/>
              <a:buNone/>
            </a:pPr>
            <a:endParaRPr lang="nl-NL" altLang="nl-NL" sz="2400"/>
          </a:p>
          <a:p>
            <a:pPr eaLnBrk="1" hangingPunct="1">
              <a:buFont typeface="Arial" charset="0"/>
              <a:buNone/>
            </a:pPr>
            <a:r>
              <a:rPr lang="nl-NL" altLang="nl-NL" sz="2400"/>
              <a:t>1. Gevraagde aantal = 40</a:t>
            </a:r>
          </a:p>
          <a:p>
            <a:pPr eaLnBrk="1" hangingPunct="1">
              <a:buFont typeface="Arial" charset="0"/>
              <a:buNone/>
            </a:pPr>
            <a:r>
              <a:rPr lang="nl-NL" altLang="nl-NL" sz="2400"/>
              <a:t>2. Totaal = 200 + 40 = 240</a:t>
            </a:r>
          </a:p>
          <a:p>
            <a:pPr eaLnBrk="1" hangingPunct="1">
              <a:buFont typeface="Arial" charset="0"/>
              <a:buNone/>
            </a:pPr>
            <a:r>
              <a:rPr lang="nl-NL" altLang="nl-NL" sz="2400"/>
              <a:t>3. Percentage = 40 ÷ 240 x 100% = 16,7%</a:t>
            </a:r>
          </a:p>
          <a:p>
            <a:pPr eaLnBrk="1" hangingPunct="1">
              <a:buFont typeface="Arial" charset="0"/>
              <a:buNone/>
            </a:pPr>
            <a:endParaRPr lang="nl-NL" altLang="nl-NL" sz="2400"/>
          </a:p>
        </p:txBody>
      </p:sp>
      <p:sp>
        <p:nvSpPr>
          <p:cNvPr id="8" name="Tijdelijke aanduiding voor inhoud 12"/>
          <p:cNvSpPr txBox="1">
            <a:spLocks/>
          </p:cNvSpPr>
          <p:nvPr/>
        </p:nvSpPr>
        <p:spPr bwMode="auto">
          <a:xfrm>
            <a:off x="457200" y="1600200"/>
            <a:ext cx="82296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defRPr/>
            </a:pPr>
            <a:endParaRPr lang="nl-NL" altLang="nl-NL" sz="2400" dirty="0"/>
          </a:p>
          <a:p>
            <a:pPr eaLnBrk="1" hangingPunct="1">
              <a:buFont typeface="Arial" panose="020B0604020202020204" pitchFamily="34" charset="0"/>
              <a:buNone/>
              <a:defRPr/>
            </a:pPr>
            <a:r>
              <a:rPr lang="nl-NL" altLang="nl-NL" sz="2400" dirty="0"/>
              <a:t>Hoeveel procent van de koffie is gratis?</a:t>
            </a:r>
          </a:p>
          <a:p>
            <a:pPr eaLnBrk="1" hangingPunct="1">
              <a:buFont typeface="Arial" panose="020B0604020202020204" pitchFamily="34" charset="0"/>
              <a:buNone/>
              <a:defRPr/>
            </a:pPr>
            <a:endParaRPr lang="nl-NL" altLang="nl-NL" sz="2400" dirty="0"/>
          </a:p>
          <a:p>
            <a:pPr eaLnBrk="1" hangingPunct="1">
              <a:buFont typeface="Arial" panose="020B0604020202020204" pitchFamily="34" charset="0"/>
              <a:buNone/>
              <a:defRPr/>
            </a:pPr>
            <a:r>
              <a:rPr lang="nl-NL" altLang="nl-NL" sz="2400" dirty="0"/>
              <a:t>Percentage = gevraagde aantal ÷ totaal x 100%</a:t>
            </a:r>
          </a:p>
          <a:p>
            <a:pPr eaLnBrk="1" hangingPunct="1">
              <a:buFont typeface="Arial" panose="020B0604020202020204" pitchFamily="34" charset="0"/>
              <a:buNone/>
              <a:defRPr/>
            </a:pPr>
            <a:endParaRPr lang="nl-NL" altLang="nl-NL" sz="2400" dirty="0"/>
          </a:p>
          <a:p>
            <a:pPr marL="57150" indent="0" eaLnBrk="1" hangingPunct="1">
              <a:buFont typeface="Arial" panose="020B0604020202020204" pitchFamily="34" charset="0"/>
              <a:buNone/>
              <a:defRPr/>
            </a:pPr>
            <a:endParaRPr lang="nl-NL" altLang="nl-NL" sz="2400" dirty="0"/>
          </a:p>
        </p:txBody>
      </p:sp>
      <p:pic>
        <p:nvPicPr>
          <p:cNvPr id="3072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4"/>
          <p:cNvSpPr>
            <a:spLocks noGrp="1"/>
          </p:cNvSpPr>
          <p:nvPr>
            <p:ph type="title"/>
          </p:nvPr>
        </p:nvSpPr>
        <p:spPr/>
        <p:txBody>
          <a:bodyPr/>
          <a:lstStyle/>
          <a:p>
            <a:pPr eaLnBrk="1" hangingPunct="1"/>
            <a:r>
              <a:rPr lang="en-US" altLang="nl-NL" sz="4000">
                <a:solidFill>
                  <a:srgbClr val="54BDF2"/>
                </a:solidFill>
              </a:rPr>
              <a:t>Consumenten - voorbeeld</a:t>
            </a:r>
            <a:endParaRPr lang="nl-NL" altLang="nl-NL" sz="4000">
              <a:solidFill>
                <a:srgbClr val="54BDF2"/>
              </a:solidFill>
            </a:endParaRPr>
          </a:p>
        </p:txBody>
      </p:sp>
      <p:sp>
        <p:nvSpPr>
          <p:cNvPr id="4099"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Anita vindt het belangrijk om er goed uit te zien. Ze gaat daarom elke maand naar de kapper Perfect Hair. Hier laat ze haar haar knippen en föhnen. Dit kost haar € 35,- per keer.</a:t>
            </a:r>
          </a:p>
          <a:p>
            <a:pPr eaLnBrk="1" hangingPunct="1">
              <a:buFont typeface="Arial" charset="0"/>
              <a:buNone/>
            </a:pPr>
            <a:endParaRPr lang="nl-NL" altLang="nl-NL" sz="2800"/>
          </a:p>
          <a:p>
            <a:pPr eaLnBrk="1" hangingPunct="1">
              <a:buFont typeface="Arial" charset="0"/>
              <a:buNone/>
            </a:pPr>
            <a:r>
              <a:rPr lang="nl-NL" altLang="nl-NL" sz="2800" i="1"/>
              <a:t>Is Anita een consument?</a:t>
            </a:r>
          </a:p>
        </p:txBody>
      </p:sp>
      <p:sp>
        <p:nvSpPr>
          <p:cNvPr id="4100"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410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4"/>
          <p:cNvSpPr>
            <a:spLocks noGrp="1"/>
          </p:cNvSpPr>
          <p:nvPr>
            <p:ph type="title"/>
          </p:nvPr>
        </p:nvSpPr>
        <p:spPr/>
        <p:txBody>
          <a:bodyPr/>
          <a:lstStyle/>
          <a:p>
            <a:pPr eaLnBrk="1" hangingPunct="1"/>
            <a:r>
              <a:rPr lang="nl-NL" altLang="nl-NL" sz="4000">
                <a:solidFill>
                  <a:srgbClr val="54BDF2"/>
                </a:solidFill>
              </a:rPr>
              <a:t>Percentages - voorbeeld</a:t>
            </a:r>
          </a:p>
        </p:txBody>
      </p:sp>
      <p:sp>
        <p:nvSpPr>
          <p:cNvPr id="31747"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sp>
        <p:nvSpPr>
          <p:cNvPr id="31748" name="Tijdelijke aanduiding voor inhoud 12"/>
          <p:cNvSpPr txBox="1">
            <a:spLocks/>
          </p:cNvSpPr>
          <p:nvPr/>
        </p:nvSpPr>
        <p:spPr bwMode="auto">
          <a:xfrm>
            <a:off x="457200" y="5038725"/>
            <a:ext cx="5580063"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71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nl-NL" altLang="nl-NL" sz="2400"/>
              <a:t>1. Gevraagde aantal = 9,50</a:t>
            </a:r>
          </a:p>
          <a:p>
            <a:pPr eaLnBrk="1" hangingPunct="1">
              <a:buFont typeface="Arial" charset="0"/>
              <a:buNone/>
            </a:pPr>
            <a:r>
              <a:rPr lang="nl-NL" altLang="nl-NL" sz="2400"/>
              <a:t>2. Totaal = 9,50 + 14 + 16,50 = 40</a:t>
            </a:r>
          </a:p>
          <a:p>
            <a:pPr eaLnBrk="1" hangingPunct="1">
              <a:buFont typeface="Arial" charset="0"/>
              <a:buNone/>
            </a:pPr>
            <a:r>
              <a:rPr lang="nl-NL" altLang="nl-NL" sz="2400"/>
              <a:t>3. Percentage = 9,50 ÷ 40 x 100% = 23,8%</a:t>
            </a:r>
          </a:p>
          <a:p>
            <a:pPr eaLnBrk="1" hangingPunct="1">
              <a:buFont typeface="Arial" charset="0"/>
              <a:buNone/>
            </a:pPr>
            <a:endParaRPr lang="nl-NL" altLang="nl-NL" sz="2400"/>
          </a:p>
        </p:txBody>
      </p:sp>
      <p:sp>
        <p:nvSpPr>
          <p:cNvPr id="8" name="Tijdelijke aanduiding voor inhoud 12"/>
          <p:cNvSpPr txBox="1">
            <a:spLocks/>
          </p:cNvSpPr>
          <p:nvPr/>
        </p:nvSpPr>
        <p:spPr bwMode="auto">
          <a:xfrm>
            <a:off x="457200" y="1600200"/>
            <a:ext cx="822960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defRPr/>
            </a:pPr>
            <a:r>
              <a:rPr lang="nl-NL" altLang="nl-NL" sz="2400" dirty="0"/>
              <a:t>Stel: er is een actie ‘Drie halen, twee betalen’ in een nieuwe cd-</a:t>
            </a:r>
          </a:p>
          <a:p>
            <a:pPr eaLnBrk="1" hangingPunct="1">
              <a:buFont typeface="Arial" panose="020B0604020202020204" pitchFamily="34" charset="0"/>
              <a:buNone/>
              <a:defRPr/>
            </a:pPr>
            <a:r>
              <a:rPr lang="nl-NL" altLang="nl-NL" sz="2400" dirty="0"/>
              <a:t>winkel. De goedkoopste cd is gratis.  Jeroen koopt drie cd’s. Deze</a:t>
            </a:r>
          </a:p>
          <a:p>
            <a:pPr eaLnBrk="1" hangingPunct="1">
              <a:buFont typeface="Arial" panose="020B0604020202020204" pitchFamily="34" charset="0"/>
              <a:buNone/>
              <a:defRPr/>
            </a:pPr>
            <a:r>
              <a:rPr lang="nl-NL" altLang="nl-NL" sz="2400" dirty="0"/>
              <a:t>cd’s kosten:</a:t>
            </a:r>
          </a:p>
          <a:p>
            <a:pPr eaLnBrk="1" hangingPunct="1">
              <a:defRPr/>
            </a:pPr>
            <a:r>
              <a:rPr lang="nl-NL" altLang="nl-NL" sz="2400" dirty="0"/>
              <a:t>€ 9,50</a:t>
            </a:r>
          </a:p>
          <a:p>
            <a:pPr eaLnBrk="1" hangingPunct="1">
              <a:defRPr/>
            </a:pPr>
            <a:r>
              <a:rPr lang="nl-NL" altLang="nl-NL" sz="2400" dirty="0"/>
              <a:t>€ 14</a:t>
            </a:r>
          </a:p>
          <a:p>
            <a:pPr eaLnBrk="1" hangingPunct="1">
              <a:defRPr/>
            </a:pPr>
            <a:r>
              <a:rPr lang="nl-NL" altLang="nl-NL" sz="2400" dirty="0"/>
              <a:t>€ 16</a:t>
            </a:r>
          </a:p>
          <a:p>
            <a:pPr marL="0" indent="0" eaLnBrk="1" hangingPunct="1">
              <a:buFont typeface="Arial" panose="020B0604020202020204" pitchFamily="34" charset="0"/>
              <a:buNone/>
              <a:defRPr/>
            </a:pPr>
            <a:r>
              <a:rPr lang="nl-NL" altLang="nl-NL" sz="2400" dirty="0"/>
              <a:t>Hoeveel procent korting krijgt Jeroen?</a:t>
            </a:r>
          </a:p>
          <a:p>
            <a:pPr eaLnBrk="1" hangingPunct="1">
              <a:buFont typeface="Arial" panose="020B0604020202020204" pitchFamily="34" charset="0"/>
              <a:buNone/>
              <a:defRPr/>
            </a:pPr>
            <a:r>
              <a:rPr lang="nl-NL" altLang="nl-NL" sz="2400" dirty="0"/>
              <a:t>Percentage = gevraagde aantal ÷ totaal x 100%</a:t>
            </a:r>
          </a:p>
        </p:txBody>
      </p:sp>
      <p:sp>
        <p:nvSpPr>
          <p:cNvPr id="5" name="Tekstvak 4"/>
          <p:cNvSpPr txBox="1"/>
          <p:nvPr/>
        </p:nvSpPr>
        <p:spPr>
          <a:xfrm>
            <a:off x="1604963" y="6361113"/>
            <a:ext cx="2103437" cy="307975"/>
          </a:xfrm>
          <a:prstGeom prst="rect">
            <a:avLst/>
          </a:prstGeom>
          <a:noFill/>
        </p:spPr>
        <p:txBody>
          <a:bodyPr>
            <a:spAutoFit/>
          </a:bodyPr>
          <a:lstStyle/>
          <a:p>
            <a:pPr>
              <a:defRPr/>
            </a:pPr>
            <a:r>
              <a:rPr lang="nl-NL" sz="1400" b="1" i="1" dirty="0">
                <a:solidFill>
                  <a:schemeClr val="bg1"/>
                </a:solidFill>
                <a:latin typeface="+mj-lt"/>
              </a:rPr>
              <a:t>De goedkoopste is gratis.</a:t>
            </a:r>
          </a:p>
        </p:txBody>
      </p:sp>
      <p:pic>
        <p:nvPicPr>
          <p:cNvPr id="317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4"/>
          <p:cNvSpPr>
            <a:spLocks noGrp="1"/>
          </p:cNvSpPr>
          <p:nvPr>
            <p:ph type="title"/>
          </p:nvPr>
        </p:nvSpPr>
        <p:spPr/>
        <p:txBody>
          <a:bodyPr/>
          <a:lstStyle/>
          <a:p>
            <a:pPr eaLnBrk="1" hangingPunct="1"/>
            <a:r>
              <a:rPr lang="nl-NL" altLang="nl-NL" sz="4000">
                <a:solidFill>
                  <a:srgbClr val="54BDF2"/>
                </a:solidFill>
              </a:rPr>
              <a:t>Percentages - voorbeeld</a:t>
            </a:r>
          </a:p>
        </p:txBody>
      </p:sp>
      <p:sp>
        <p:nvSpPr>
          <p:cNvPr id="17411" name="Tijdelijke aanduiding voor inhoud 12"/>
          <p:cNvSpPr>
            <a:spLocks noGrp="1"/>
          </p:cNvSpPr>
          <p:nvPr>
            <p:ph idx="1"/>
          </p:nvPr>
        </p:nvSpPr>
        <p:spPr>
          <a:xfrm>
            <a:off x="457200" y="1600200"/>
            <a:ext cx="8229600" cy="676275"/>
          </a:xfrm>
        </p:spPr>
        <p:txBody>
          <a:bodyPr/>
          <a:lstStyle/>
          <a:p>
            <a:pPr eaLnBrk="1" hangingPunct="1">
              <a:buFont typeface="Arial" panose="020B0604020202020204" pitchFamily="34" charset="0"/>
              <a:buNone/>
              <a:defRPr/>
            </a:pPr>
            <a:r>
              <a:rPr lang="nl-NL" altLang="nl-NL" sz="2400" dirty="0"/>
              <a:t>Bekijk het cirkeldiagram. </a:t>
            </a:r>
          </a:p>
          <a:p>
            <a:pPr eaLnBrk="1" hangingPunct="1">
              <a:buFont typeface="Arial" panose="020B0604020202020204" pitchFamily="34" charset="0"/>
              <a:buNone/>
              <a:defRPr/>
            </a:pPr>
            <a:r>
              <a:rPr lang="nl-NL" altLang="nl-NL" sz="2400" dirty="0"/>
              <a:t>Hoeveel procent van de verkochte cola is van het A-merk?</a:t>
            </a:r>
          </a:p>
          <a:p>
            <a:pPr eaLnBrk="1" hangingPunct="1">
              <a:buFont typeface="Arial" panose="020B0604020202020204" pitchFamily="34" charset="0"/>
              <a:buNone/>
              <a:defRPr/>
            </a:pPr>
            <a:endParaRPr lang="nl-NL" altLang="nl-NL" sz="2400" dirty="0"/>
          </a:p>
          <a:p>
            <a:pPr eaLnBrk="1" hangingPunct="1">
              <a:buFont typeface="Arial" panose="020B0604020202020204" pitchFamily="34" charset="0"/>
              <a:buNone/>
              <a:defRPr/>
            </a:pPr>
            <a:r>
              <a:rPr lang="nl-NL" altLang="nl-NL" sz="2400" dirty="0"/>
              <a:t>Percentage = gevraagd aantal ÷ totaal x 100%</a:t>
            </a:r>
          </a:p>
          <a:p>
            <a:pPr eaLnBrk="1" hangingPunct="1">
              <a:buFont typeface="Arial" panose="020B0604020202020204" pitchFamily="34" charset="0"/>
              <a:buNone/>
              <a:defRPr/>
            </a:pPr>
            <a:endParaRPr lang="nl-NL" altLang="nl-NL" sz="2400" dirty="0"/>
          </a:p>
          <a:p>
            <a:pPr marL="57150" indent="0" eaLnBrk="1" hangingPunct="1">
              <a:buFont typeface="Arial" panose="020B0604020202020204" pitchFamily="34" charset="0"/>
              <a:buNone/>
              <a:defRPr/>
            </a:pPr>
            <a:endParaRPr lang="nl-NL" altLang="nl-NL" sz="2400" dirty="0"/>
          </a:p>
        </p:txBody>
      </p:sp>
      <p:sp>
        <p:nvSpPr>
          <p:cNvPr id="32772"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graphicFrame>
        <p:nvGraphicFramePr>
          <p:cNvPr id="6" name="Grafiek 5"/>
          <p:cNvGraphicFramePr/>
          <p:nvPr/>
        </p:nvGraphicFramePr>
        <p:xfrm>
          <a:off x="5528557" y="3319253"/>
          <a:ext cx="3246487" cy="2883317"/>
        </p:xfrm>
        <a:graphic>
          <a:graphicData uri="http://schemas.openxmlformats.org/drawingml/2006/chart">
            <c:chart xmlns:c="http://schemas.openxmlformats.org/drawingml/2006/chart" xmlns:r="http://schemas.openxmlformats.org/officeDocument/2006/relationships" r:id="rId3"/>
          </a:graphicData>
        </a:graphic>
      </p:graphicFrame>
      <p:sp>
        <p:nvSpPr>
          <p:cNvPr id="32774" name="Tijdelijke aanduiding voor inhoud 12"/>
          <p:cNvSpPr txBox="1">
            <a:spLocks/>
          </p:cNvSpPr>
          <p:nvPr/>
        </p:nvSpPr>
        <p:spPr bwMode="auto">
          <a:xfrm>
            <a:off x="457200" y="2996952"/>
            <a:ext cx="5632450" cy="3023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71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endParaRPr lang="nl-NL" altLang="nl-NL" sz="2400" dirty="0"/>
          </a:p>
          <a:p>
            <a:pPr eaLnBrk="1" hangingPunct="1">
              <a:buFont typeface="Arial" charset="0"/>
              <a:buNone/>
            </a:pPr>
            <a:endParaRPr lang="nl-NL" altLang="nl-NL" sz="2400" dirty="0"/>
          </a:p>
          <a:p>
            <a:pPr eaLnBrk="1" hangingPunct="1">
              <a:buFont typeface="Arial" charset="0"/>
              <a:buNone/>
            </a:pPr>
            <a:r>
              <a:rPr lang="nl-NL" altLang="nl-NL" sz="2400" dirty="0"/>
              <a:t>1. Gevraagd aantal = 936</a:t>
            </a:r>
          </a:p>
          <a:p>
            <a:pPr eaLnBrk="1" hangingPunct="1">
              <a:buFont typeface="Arial" charset="0"/>
              <a:buNone/>
            </a:pPr>
            <a:r>
              <a:rPr lang="nl-NL" altLang="nl-NL" sz="2400" dirty="0"/>
              <a:t>2. Totaal = 936 + 354 + 510 = 1800</a:t>
            </a:r>
          </a:p>
          <a:p>
            <a:pPr eaLnBrk="1" hangingPunct="1">
              <a:buFont typeface="Arial" charset="0"/>
              <a:buNone/>
            </a:pPr>
            <a:r>
              <a:rPr lang="nl-NL" altLang="nl-NL" sz="2400" dirty="0"/>
              <a:t>3. Percentage = 936 / 1800 x 100% = 52%</a:t>
            </a:r>
          </a:p>
          <a:p>
            <a:pPr eaLnBrk="1" hangingPunct="1">
              <a:buFont typeface="Arial" charset="0"/>
              <a:buNone/>
            </a:pPr>
            <a:endParaRPr lang="nl-NL" altLang="nl-NL" sz="2400" dirty="0"/>
          </a:p>
        </p:txBody>
      </p:sp>
      <p:pic>
        <p:nvPicPr>
          <p:cNvPr id="3277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4"/>
          <p:cNvSpPr>
            <a:spLocks noGrp="1"/>
          </p:cNvSpPr>
          <p:nvPr>
            <p:ph type="title"/>
          </p:nvPr>
        </p:nvSpPr>
        <p:spPr/>
        <p:txBody>
          <a:bodyPr/>
          <a:lstStyle/>
          <a:p>
            <a:pPr eaLnBrk="1" hangingPunct="1"/>
            <a:r>
              <a:rPr lang="en-US" altLang="nl-NL" sz="4000">
                <a:solidFill>
                  <a:srgbClr val="54BDF2"/>
                </a:solidFill>
              </a:rPr>
              <a:t>Consumenten - voorbeeld</a:t>
            </a:r>
            <a:endParaRPr lang="nl-NL" altLang="nl-NL" sz="4000">
              <a:solidFill>
                <a:srgbClr val="54BDF2"/>
              </a:solidFill>
            </a:endParaRPr>
          </a:p>
        </p:txBody>
      </p:sp>
      <p:sp>
        <p:nvSpPr>
          <p:cNvPr id="5123"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Anita vindt het belangrijk om er goed uit te zien. Ze gaat daarom elke maand naar de kapper Perfect Hair. Hier laat ze haar haar knippen en föhnen. Dit kost haar € 35,- per keer.</a:t>
            </a:r>
          </a:p>
          <a:p>
            <a:pPr eaLnBrk="1" hangingPunct="1">
              <a:buFont typeface="Arial" charset="0"/>
              <a:buNone/>
            </a:pPr>
            <a:endParaRPr lang="nl-NL" altLang="nl-NL" sz="2800"/>
          </a:p>
          <a:p>
            <a:pPr eaLnBrk="1" hangingPunct="1">
              <a:buFont typeface="Arial" charset="0"/>
              <a:buNone/>
            </a:pPr>
            <a:r>
              <a:rPr lang="nl-NL" altLang="nl-NL" sz="2800" i="1"/>
              <a:t>Anita is een consument. Zij koopt namelijk diensten voor eigen gebruik.</a:t>
            </a:r>
          </a:p>
        </p:txBody>
      </p:sp>
      <p:sp>
        <p:nvSpPr>
          <p:cNvPr id="5124"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512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4"/>
          <p:cNvSpPr>
            <a:spLocks noGrp="1"/>
          </p:cNvSpPr>
          <p:nvPr>
            <p:ph type="title"/>
          </p:nvPr>
        </p:nvSpPr>
        <p:spPr/>
        <p:txBody>
          <a:bodyPr/>
          <a:lstStyle/>
          <a:p>
            <a:pPr eaLnBrk="1" hangingPunct="1"/>
            <a:r>
              <a:rPr lang="en-US" altLang="nl-NL" sz="4000">
                <a:solidFill>
                  <a:srgbClr val="54BDF2"/>
                </a:solidFill>
              </a:rPr>
              <a:t>Consumenten - voorbeeld</a:t>
            </a:r>
            <a:endParaRPr lang="nl-NL" altLang="nl-NL" sz="4000">
              <a:solidFill>
                <a:srgbClr val="54BDF2"/>
              </a:solidFill>
            </a:endParaRPr>
          </a:p>
        </p:txBody>
      </p:sp>
      <p:sp>
        <p:nvSpPr>
          <p:cNvPr id="6147"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Charley houdt van sleutelen aan zijn brommers. Onderdelen die hij nodig heeft koopt hij zo goedkoop mogelijk. Dit doet hij meestal bij een sloopbedrijf.</a:t>
            </a:r>
          </a:p>
          <a:p>
            <a:pPr eaLnBrk="1" hangingPunct="1">
              <a:buFont typeface="Arial" charset="0"/>
              <a:buNone/>
            </a:pPr>
            <a:endParaRPr lang="nl-NL" altLang="nl-NL" sz="2800"/>
          </a:p>
          <a:p>
            <a:pPr eaLnBrk="1" hangingPunct="1">
              <a:buFont typeface="Arial" charset="0"/>
              <a:buNone/>
            </a:pPr>
            <a:r>
              <a:rPr lang="nl-NL" altLang="nl-NL" sz="2800" i="1"/>
              <a:t>Is Charley een consument?</a:t>
            </a:r>
          </a:p>
        </p:txBody>
      </p:sp>
      <p:sp>
        <p:nvSpPr>
          <p:cNvPr id="6148"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614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4"/>
          <p:cNvSpPr>
            <a:spLocks noGrp="1"/>
          </p:cNvSpPr>
          <p:nvPr>
            <p:ph type="title"/>
          </p:nvPr>
        </p:nvSpPr>
        <p:spPr/>
        <p:txBody>
          <a:bodyPr/>
          <a:lstStyle/>
          <a:p>
            <a:pPr eaLnBrk="1" hangingPunct="1"/>
            <a:r>
              <a:rPr lang="en-US" altLang="nl-NL" sz="4000">
                <a:solidFill>
                  <a:srgbClr val="54BDF2"/>
                </a:solidFill>
              </a:rPr>
              <a:t>Consumenten - voorbeeld</a:t>
            </a:r>
            <a:endParaRPr lang="nl-NL" altLang="nl-NL" sz="4000">
              <a:solidFill>
                <a:srgbClr val="54BDF2"/>
              </a:solidFill>
            </a:endParaRPr>
          </a:p>
        </p:txBody>
      </p:sp>
      <p:sp>
        <p:nvSpPr>
          <p:cNvPr id="7171"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Charley houdt van sleutelen aan zijn brommers. Onderdelen die hij nodig heeft koopt hij zo goedkoop mogelijk. Dit doet hij meestal bij een sloopbedrijf.</a:t>
            </a:r>
          </a:p>
          <a:p>
            <a:pPr eaLnBrk="1" hangingPunct="1">
              <a:buFont typeface="Arial" charset="0"/>
              <a:buNone/>
            </a:pPr>
            <a:endParaRPr lang="nl-NL" altLang="nl-NL" sz="2800"/>
          </a:p>
          <a:p>
            <a:pPr eaLnBrk="1" hangingPunct="1">
              <a:buFont typeface="Arial" charset="0"/>
              <a:buNone/>
            </a:pPr>
            <a:r>
              <a:rPr lang="nl-NL" altLang="nl-NL" sz="2800" i="1"/>
              <a:t>Charley is een consument. Hij koopt namelijk goederen voor eigen gebruik.</a:t>
            </a:r>
          </a:p>
        </p:txBody>
      </p:sp>
      <p:sp>
        <p:nvSpPr>
          <p:cNvPr id="7172"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717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4"/>
          <p:cNvSpPr>
            <a:spLocks noGrp="1"/>
          </p:cNvSpPr>
          <p:nvPr>
            <p:ph type="title"/>
          </p:nvPr>
        </p:nvSpPr>
        <p:spPr/>
        <p:txBody>
          <a:bodyPr/>
          <a:lstStyle/>
          <a:p>
            <a:pPr eaLnBrk="1" hangingPunct="1"/>
            <a:r>
              <a:rPr lang="en-US" altLang="nl-NL" sz="4000">
                <a:solidFill>
                  <a:srgbClr val="54BDF2"/>
                </a:solidFill>
              </a:rPr>
              <a:t>Consumenten - voorbeeld</a:t>
            </a:r>
            <a:endParaRPr lang="nl-NL" altLang="nl-NL" sz="4000">
              <a:solidFill>
                <a:srgbClr val="54BDF2"/>
              </a:solidFill>
            </a:endParaRPr>
          </a:p>
        </p:txBody>
      </p:sp>
      <p:sp>
        <p:nvSpPr>
          <p:cNvPr id="8195"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Timo heeft een antiekwinkel. Hij gaat regelmatig met een busje naar Franse markten om antieke meubels en accessoires in te kopen.</a:t>
            </a:r>
          </a:p>
          <a:p>
            <a:pPr eaLnBrk="1" hangingPunct="1">
              <a:buFont typeface="Arial" charset="0"/>
              <a:buNone/>
            </a:pPr>
            <a:endParaRPr lang="nl-NL" altLang="nl-NL" sz="2800"/>
          </a:p>
          <a:p>
            <a:pPr eaLnBrk="1" hangingPunct="1">
              <a:buFont typeface="Arial" charset="0"/>
              <a:buNone/>
            </a:pPr>
            <a:r>
              <a:rPr lang="nl-NL" altLang="nl-NL" sz="2800" i="1"/>
              <a:t>Is Timo een consument?</a:t>
            </a:r>
          </a:p>
        </p:txBody>
      </p:sp>
      <p:sp>
        <p:nvSpPr>
          <p:cNvPr id="8196"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819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4"/>
          <p:cNvSpPr>
            <a:spLocks noGrp="1"/>
          </p:cNvSpPr>
          <p:nvPr>
            <p:ph type="title"/>
          </p:nvPr>
        </p:nvSpPr>
        <p:spPr/>
        <p:txBody>
          <a:bodyPr/>
          <a:lstStyle/>
          <a:p>
            <a:pPr eaLnBrk="1" hangingPunct="1"/>
            <a:r>
              <a:rPr lang="en-US" altLang="nl-NL" sz="4000">
                <a:solidFill>
                  <a:srgbClr val="54BDF2"/>
                </a:solidFill>
              </a:rPr>
              <a:t>Consumenten - voorbeeld</a:t>
            </a:r>
            <a:endParaRPr lang="nl-NL" altLang="nl-NL" sz="4000">
              <a:solidFill>
                <a:srgbClr val="54BDF2"/>
              </a:solidFill>
            </a:endParaRPr>
          </a:p>
        </p:txBody>
      </p:sp>
      <p:sp>
        <p:nvSpPr>
          <p:cNvPr id="9219"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Timo heeft een antiekwinkel. Hij gaat regelmatig met een busje naar Franse markten om antieke meubels en accessoires in te kopen.</a:t>
            </a:r>
          </a:p>
          <a:p>
            <a:pPr eaLnBrk="1" hangingPunct="1">
              <a:buFont typeface="Arial" charset="0"/>
              <a:buNone/>
            </a:pPr>
            <a:endParaRPr lang="nl-NL" altLang="nl-NL" sz="2800"/>
          </a:p>
          <a:p>
            <a:pPr eaLnBrk="1" hangingPunct="1">
              <a:buFont typeface="Arial" charset="0"/>
              <a:buNone/>
            </a:pPr>
            <a:r>
              <a:rPr lang="nl-NL" altLang="nl-NL" sz="2800" i="1"/>
              <a:t>Timo is geen consument. Hij koopt namelijk antiek om door te verkopen.</a:t>
            </a:r>
          </a:p>
        </p:txBody>
      </p:sp>
      <p:sp>
        <p:nvSpPr>
          <p:cNvPr id="9220"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92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4"/>
          <p:cNvSpPr>
            <a:spLocks noGrp="1"/>
          </p:cNvSpPr>
          <p:nvPr>
            <p:ph type="title"/>
          </p:nvPr>
        </p:nvSpPr>
        <p:spPr/>
        <p:txBody>
          <a:bodyPr/>
          <a:lstStyle/>
          <a:p>
            <a:pPr eaLnBrk="1" hangingPunct="1"/>
            <a:r>
              <a:rPr lang="en-US" altLang="nl-NL" sz="4000">
                <a:solidFill>
                  <a:srgbClr val="54BDF2"/>
                </a:solidFill>
              </a:rPr>
              <a:t>Koopgedrag</a:t>
            </a:r>
            <a:endParaRPr lang="nl-NL" altLang="nl-NL" sz="4000">
              <a:solidFill>
                <a:srgbClr val="54BDF2"/>
              </a:solidFill>
            </a:endParaRPr>
          </a:p>
        </p:txBody>
      </p:sp>
      <p:sp>
        <p:nvSpPr>
          <p:cNvPr id="10243" name="Tijdelijke aanduiding voor inhoud 12"/>
          <p:cNvSpPr>
            <a:spLocks noGrp="1"/>
          </p:cNvSpPr>
          <p:nvPr>
            <p:ph idx="1"/>
          </p:nvPr>
        </p:nvSpPr>
        <p:spPr>
          <a:xfrm>
            <a:off x="684213" y="1628775"/>
            <a:ext cx="8229600" cy="4525963"/>
          </a:xfrm>
        </p:spPr>
        <p:txBody>
          <a:bodyPr/>
          <a:lstStyle/>
          <a:p>
            <a:pPr eaLnBrk="1" hangingPunct="1">
              <a:buFont typeface="Arial" charset="0"/>
              <a:buNone/>
            </a:pPr>
            <a:r>
              <a:rPr lang="nl-NL" altLang="nl-NL" sz="2800"/>
              <a:t>Consumenten vertonen </a:t>
            </a:r>
            <a:r>
              <a:rPr lang="nl-NL" altLang="nl-NL" sz="2800" i="1"/>
              <a:t>koopgedrag</a:t>
            </a:r>
            <a:r>
              <a:rPr lang="nl-NL" altLang="nl-NL" sz="2800"/>
              <a:t>. Koopgedrag is:</a:t>
            </a:r>
          </a:p>
          <a:p>
            <a:pPr eaLnBrk="1" hangingPunct="1"/>
            <a:r>
              <a:rPr lang="nl-NL" altLang="nl-NL" sz="2800"/>
              <a:t>wat iemand koopt;</a:t>
            </a:r>
          </a:p>
          <a:p>
            <a:pPr eaLnBrk="1" hangingPunct="1"/>
            <a:r>
              <a:rPr lang="nl-NL" altLang="nl-NL" sz="2800"/>
              <a:t>hoeveel hij eraan uitgeeft;</a:t>
            </a:r>
          </a:p>
          <a:p>
            <a:pPr eaLnBrk="1" hangingPunct="1"/>
            <a:r>
              <a:rPr lang="nl-NL" altLang="nl-NL" sz="2800"/>
              <a:t>waar hij iets koopt;</a:t>
            </a:r>
          </a:p>
          <a:p>
            <a:pPr eaLnBrk="1" hangingPunct="1"/>
            <a:r>
              <a:rPr lang="nl-NL" altLang="nl-NL" sz="2800"/>
              <a:t>of hij wel of geen merken koopt.</a:t>
            </a:r>
          </a:p>
        </p:txBody>
      </p:sp>
      <p:sp>
        <p:nvSpPr>
          <p:cNvPr id="10244"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1000">
                <a:solidFill>
                  <a:srgbClr val="898989"/>
                </a:solidFill>
                <a:latin typeface="Arial" charset="0"/>
                <a:cs typeface="Arial" charset="0"/>
              </a:rPr>
              <a:t>© Noordhoff Uitgevers 2015</a:t>
            </a:r>
          </a:p>
        </p:txBody>
      </p:sp>
      <p:pic>
        <p:nvPicPr>
          <p:cNvPr id="1024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1688" y="6294438"/>
            <a:ext cx="20097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CTM_PRESENTATION_ID" val="09000e5e80b3f089"/>
</p:tagLst>
</file>

<file path=ppt/tags/tag10.xml><?xml version="1.0" encoding="utf-8"?>
<p:tagLst xmlns:a="http://schemas.openxmlformats.org/drawingml/2006/main" xmlns:r="http://schemas.openxmlformats.org/officeDocument/2006/relationships" xmlns:p="http://schemas.openxmlformats.org/presentationml/2006/main">
  <p:tag name="DCTM_SLIDE_ID" val="09000e5e80b3f1e2"/>
</p:tagLst>
</file>

<file path=ppt/tags/tag11.xml><?xml version="1.0" encoding="utf-8"?>
<p:tagLst xmlns:a="http://schemas.openxmlformats.org/drawingml/2006/main" xmlns:r="http://schemas.openxmlformats.org/officeDocument/2006/relationships" xmlns:p="http://schemas.openxmlformats.org/presentationml/2006/main">
  <p:tag name="DCTM_SLIDE_ID" val="09000e5e80b3f1e3"/>
</p:tagLst>
</file>

<file path=ppt/tags/tag12.xml><?xml version="1.0" encoding="utf-8"?>
<p:tagLst xmlns:a="http://schemas.openxmlformats.org/drawingml/2006/main" xmlns:r="http://schemas.openxmlformats.org/officeDocument/2006/relationships" xmlns:p="http://schemas.openxmlformats.org/presentationml/2006/main">
  <p:tag name="DCTM_SLIDE_ID" val="09000e5e80b3f1e4"/>
</p:tagLst>
</file>

<file path=ppt/tags/tag13.xml><?xml version="1.0" encoding="utf-8"?>
<p:tagLst xmlns:a="http://schemas.openxmlformats.org/drawingml/2006/main" xmlns:r="http://schemas.openxmlformats.org/officeDocument/2006/relationships" xmlns:p="http://schemas.openxmlformats.org/presentationml/2006/main">
  <p:tag name="DCTM_SLIDE_ID" val="09000e5e80b3f1e5"/>
</p:tagLst>
</file>

<file path=ppt/tags/tag14.xml><?xml version="1.0" encoding="utf-8"?>
<p:tagLst xmlns:a="http://schemas.openxmlformats.org/drawingml/2006/main" xmlns:r="http://schemas.openxmlformats.org/officeDocument/2006/relationships" xmlns:p="http://schemas.openxmlformats.org/presentationml/2006/main">
  <p:tag name="DCTM_SLIDE_ID" val="09000e5e80b3f1e6"/>
</p:tagLst>
</file>

<file path=ppt/tags/tag15.xml><?xml version="1.0" encoding="utf-8"?>
<p:tagLst xmlns:a="http://schemas.openxmlformats.org/drawingml/2006/main" xmlns:r="http://schemas.openxmlformats.org/officeDocument/2006/relationships" xmlns:p="http://schemas.openxmlformats.org/presentationml/2006/main">
  <p:tag name="DCTM_SLIDE_ID" val="09000e5e80b3f1e7"/>
</p:tagLst>
</file>

<file path=ppt/tags/tag16.xml><?xml version="1.0" encoding="utf-8"?>
<p:tagLst xmlns:a="http://schemas.openxmlformats.org/drawingml/2006/main" xmlns:r="http://schemas.openxmlformats.org/officeDocument/2006/relationships" xmlns:p="http://schemas.openxmlformats.org/presentationml/2006/main">
  <p:tag name="DCTM_SLIDE_ID" val="09000e5e80b3f1e8"/>
</p:tagLst>
</file>

<file path=ppt/tags/tag17.xml><?xml version="1.0" encoding="utf-8"?>
<p:tagLst xmlns:a="http://schemas.openxmlformats.org/drawingml/2006/main" xmlns:r="http://schemas.openxmlformats.org/officeDocument/2006/relationships" xmlns:p="http://schemas.openxmlformats.org/presentationml/2006/main">
  <p:tag name="DCTM_SLIDE_ID" val="09000e5e80b3f1e9"/>
</p:tagLst>
</file>

<file path=ppt/tags/tag18.xml><?xml version="1.0" encoding="utf-8"?>
<p:tagLst xmlns:a="http://schemas.openxmlformats.org/drawingml/2006/main" xmlns:r="http://schemas.openxmlformats.org/officeDocument/2006/relationships" xmlns:p="http://schemas.openxmlformats.org/presentationml/2006/main">
  <p:tag name="DCTM_SLIDE_ID" val="09000e5e80b3f1ea"/>
</p:tagLst>
</file>

<file path=ppt/tags/tag19.xml><?xml version="1.0" encoding="utf-8"?>
<p:tagLst xmlns:a="http://schemas.openxmlformats.org/drawingml/2006/main" xmlns:r="http://schemas.openxmlformats.org/officeDocument/2006/relationships" xmlns:p="http://schemas.openxmlformats.org/presentationml/2006/main">
  <p:tag name="DCTM_SLIDE_ID" val="09000e5e80b3f1eb"/>
</p:tagLst>
</file>

<file path=ppt/tags/tag2.xml><?xml version="1.0" encoding="utf-8"?>
<p:tagLst xmlns:a="http://schemas.openxmlformats.org/drawingml/2006/main" xmlns:r="http://schemas.openxmlformats.org/officeDocument/2006/relationships" xmlns:p="http://schemas.openxmlformats.org/presentationml/2006/main">
  <p:tag name="DCTM_SLIDE_ID" val="09000e5e80b3f1c2"/>
</p:tagLst>
</file>

<file path=ppt/tags/tag20.xml><?xml version="1.0" encoding="utf-8"?>
<p:tagLst xmlns:a="http://schemas.openxmlformats.org/drawingml/2006/main" xmlns:r="http://schemas.openxmlformats.org/officeDocument/2006/relationships" xmlns:p="http://schemas.openxmlformats.org/presentationml/2006/main">
  <p:tag name="DCTM_SLIDE_ID" val="09000e5e80b3f1f0"/>
</p:tagLst>
</file>

<file path=ppt/tags/tag21.xml><?xml version="1.0" encoding="utf-8"?>
<p:tagLst xmlns:a="http://schemas.openxmlformats.org/drawingml/2006/main" xmlns:r="http://schemas.openxmlformats.org/officeDocument/2006/relationships" xmlns:p="http://schemas.openxmlformats.org/presentationml/2006/main">
  <p:tag name="DCTM_SLIDE_ID" val="09000e5e80b3f1f1"/>
</p:tagLst>
</file>

<file path=ppt/tags/tag22.xml><?xml version="1.0" encoding="utf-8"?>
<p:tagLst xmlns:a="http://schemas.openxmlformats.org/drawingml/2006/main" xmlns:r="http://schemas.openxmlformats.org/officeDocument/2006/relationships" xmlns:p="http://schemas.openxmlformats.org/presentationml/2006/main">
  <p:tag name="DCTM_SLIDE_ID" val="09000e5e80b3f1f2"/>
</p:tagLst>
</file>

<file path=ppt/tags/tag23.xml><?xml version="1.0" encoding="utf-8"?>
<p:tagLst xmlns:a="http://schemas.openxmlformats.org/drawingml/2006/main" xmlns:r="http://schemas.openxmlformats.org/officeDocument/2006/relationships" xmlns:p="http://schemas.openxmlformats.org/presentationml/2006/main">
  <p:tag name="DCTM_SLIDE_ID" val="09000e5e80b3f1f3"/>
</p:tagLst>
</file>

<file path=ppt/tags/tag24.xml><?xml version="1.0" encoding="utf-8"?>
<p:tagLst xmlns:a="http://schemas.openxmlformats.org/drawingml/2006/main" xmlns:r="http://schemas.openxmlformats.org/officeDocument/2006/relationships" xmlns:p="http://schemas.openxmlformats.org/presentationml/2006/main">
  <p:tag name="DCTM_SLIDE_ID" val="09000e5e80b3f1f4"/>
</p:tagLst>
</file>

<file path=ppt/tags/tag25.xml><?xml version="1.0" encoding="utf-8"?>
<p:tagLst xmlns:a="http://schemas.openxmlformats.org/drawingml/2006/main" xmlns:r="http://schemas.openxmlformats.org/officeDocument/2006/relationships" xmlns:p="http://schemas.openxmlformats.org/presentationml/2006/main">
  <p:tag name="DCTM_SLIDE_ID" val="09000e5e80b3f1f5"/>
</p:tagLst>
</file>

<file path=ppt/tags/tag26.xml><?xml version="1.0" encoding="utf-8"?>
<p:tagLst xmlns:a="http://schemas.openxmlformats.org/drawingml/2006/main" xmlns:r="http://schemas.openxmlformats.org/officeDocument/2006/relationships" xmlns:p="http://schemas.openxmlformats.org/presentationml/2006/main">
  <p:tag name="DCTM_SLIDE_ID" val="09000e5e80b3f1f6"/>
</p:tagLst>
</file>

<file path=ppt/tags/tag27.xml><?xml version="1.0" encoding="utf-8"?>
<p:tagLst xmlns:a="http://schemas.openxmlformats.org/drawingml/2006/main" xmlns:r="http://schemas.openxmlformats.org/officeDocument/2006/relationships" xmlns:p="http://schemas.openxmlformats.org/presentationml/2006/main">
  <p:tag name="DCTM_SLIDE_ID" val="09000e5e80b3f1f7"/>
</p:tagLst>
</file>

<file path=ppt/tags/tag28.xml><?xml version="1.0" encoding="utf-8"?>
<p:tagLst xmlns:a="http://schemas.openxmlformats.org/drawingml/2006/main" xmlns:r="http://schemas.openxmlformats.org/officeDocument/2006/relationships" xmlns:p="http://schemas.openxmlformats.org/presentationml/2006/main">
  <p:tag name="DCTM_SLIDE_ID" val="09000e5e80b3f1f8"/>
</p:tagLst>
</file>

<file path=ppt/tags/tag29.xml><?xml version="1.0" encoding="utf-8"?>
<p:tagLst xmlns:a="http://schemas.openxmlformats.org/drawingml/2006/main" xmlns:r="http://schemas.openxmlformats.org/officeDocument/2006/relationships" xmlns:p="http://schemas.openxmlformats.org/presentationml/2006/main">
  <p:tag name="DCTM_SLIDE_ID" val="09000e5e80b3f1f9"/>
</p:tagLst>
</file>

<file path=ppt/tags/tag3.xml><?xml version="1.0" encoding="utf-8"?>
<p:tagLst xmlns:a="http://schemas.openxmlformats.org/drawingml/2006/main" xmlns:r="http://schemas.openxmlformats.org/officeDocument/2006/relationships" xmlns:p="http://schemas.openxmlformats.org/presentationml/2006/main">
  <p:tag name="DCTM_SLIDE_ID" val="09000e5e80b3f1c3"/>
</p:tagLst>
</file>

<file path=ppt/tags/tag30.xml><?xml version="1.0" encoding="utf-8"?>
<p:tagLst xmlns:a="http://schemas.openxmlformats.org/drawingml/2006/main" xmlns:r="http://schemas.openxmlformats.org/officeDocument/2006/relationships" xmlns:p="http://schemas.openxmlformats.org/presentationml/2006/main">
  <p:tag name="DCTM_SLIDE_ID" val="09000e5e80b3f1fa"/>
</p:tagLst>
</file>

<file path=ppt/tags/tag31.xml><?xml version="1.0" encoding="utf-8"?>
<p:tagLst xmlns:a="http://schemas.openxmlformats.org/drawingml/2006/main" xmlns:r="http://schemas.openxmlformats.org/officeDocument/2006/relationships" xmlns:p="http://schemas.openxmlformats.org/presentationml/2006/main">
  <p:tag name="DCTM_SLIDE_ID" val="09000e5e80b3f1fb"/>
</p:tagLst>
</file>

<file path=ppt/tags/tag32.xml><?xml version="1.0" encoding="utf-8"?>
<p:tagLst xmlns:a="http://schemas.openxmlformats.org/drawingml/2006/main" xmlns:r="http://schemas.openxmlformats.org/officeDocument/2006/relationships" xmlns:p="http://schemas.openxmlformats.org/presentationml/2006/main">
  <p:tag name="DCTM_SLIDE_ID" val="09000e5e80b3f1fc"/>
</p:tagLst>
</file>

<file path=ppt/tags/tag4.xml><?xml version="1.0" encoding="utf-8"?>
<p:tagLst xmlns:a="http://schemas.openxmlformats.org/drawingml/2006/main" xmlns:r="http://schemas.openxmlformats.org/officeDocument/2006/relationships" xmlns:p="http://schemas.openxmlformats.org/presentationml/2006/main">
  <p:tag name="DCTM_SLIDE_ID" val="09000e5e80b3f1c4"/>
</p:tagLst>
</file>

<file path=ppt/tags/tag5.xml><?xml version="1.0" encoding="utf-8"?>
<p:tagLst xmlns:a="http://schemas.openxmlformats.org/drawingml/2006/main" xmlns:r="http://schemas.openxmlformats.org/officeDocument/2006/relationships" xmlns:p="http://schemas.openxmlformats.org/presentationml/2006/main">
  <p:tag name="DCTM_SLIDE_ID" val="09000e5e80b3f1c5"/>
</p:tagLst>
</file>

<file path=ppt/tags/tag6.xml><?xml version="1.0" encoding="utf-8"?>
<p:tagLst xmlns:a="http://schemas.openxmlformats.org/drawingml/2006/main" xmlns:r="http://schemas.openxmlformats.org/officeDocument/2006/relationships" xmlns:p="http://schemas.openxmlformats.org/presentationml/2006/main">
  <p:tag name="DCTM_SLIDE_ID" val="09000e5e80b3f1c6"/>
</p:tagLst>
</file>

<file path=ppt/tags/tag7.xml><?xml version="1.0" encoding="utf-8"?>
<p:tagLst xmlns:a="http://schemas.openxmlformats.org/drawingml/2006/main" xmlns:r="http://schemas.openxmlformats.org/officeDocument/2006/relationships" xmlns:p="http://schemas.openxmlformats.org/presentationml/2006/main">
  <p:tag name="DCTM_SLIDE_ID" val="09000e5e80b3f1c7"/>
</p:tagLst>
</file>

<file path=ppt/tags/tag8.xml><?xml version="1.0" encoding="utf-8"?>
<p:tagLst xmlns:a="http://schemas.openxmlformats.org/drawingml/2006/main" xmlns:r="http://schemas.openxmlformats.org/officeDocument/2006/relationships" xmlns:p="http://schemas.openxmlformats.org/presentationml/2006/main">
  <p:tag name="DCTM_SLIDE_ID" val="09000e5e80b3f1c8"/>
</p:tagLst>
</file>

<file path=ppt/tags/tag9.xml><?xml version="1.0" encoding="utf-8"?>
<p:tagLst xmlns:a="http://schemas.openxmlformats.org/drawingml/2006/main" xmlns:r="http://schemas.openxmlformats.org/officeDocument/2006/relationships" xmlns:p="http://schemas.openxmlformats.org/presentationml/2006/main">
  <p:tag name="DCTM_SLIDE_ID" val="09000e5e80b3f1c9"/>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1193</Words>
  <Application>Microsoft Office PowerPoint</Application>
  <PresentationFormat>On-screen Show (4:3)</PresentationFormat>
  <Paragraphs>217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Office-thema</vt:lpstr>
      <vt:lpstr>§1.2 Hoe word jij beïnvloed?</vt:lpstr>
      <vt:lpstr>Consument</vt:lpstr>
      <vt:lpstr>Consumenten - voorbeeld</vt:lpstr>
      <vt:lpstr>Consumenten - voorbeeld</vt:lpstr>
      <vt:lpstr>Consumenten - voorbeeld</vt:lpstr>
      <vt:lpstr>Consumenten - voorbeeld</vt:lpstr>
      <vt:lpstr>Consumenten - voorbeeld</vt:lpstr>
      <vt:lpstr>Consumenten - voorbeeld</vt:lpstr>
      <vt:lpstr>Koopgedrag</vt:lpstr>
      <vt:lpstr>Beïnvloeding</vt:lpstr>
      <vt:lpstr>Beïnvloeding</vt:lpstr>
      <vt:lpstr>Beïnvloeding - voorbeelden</vt:lpstr>
      <vt:lpstr>Beïnvloeding - voorbeelden</vt:lpstr>
      <vt:lpstr>Marketing</vt:lpstr>
      <vt:lpstr>Marketing - voorbeelden</vt:lpstr>
      <vt:lpstr>Marketing - voorbeelden</vt:lpstr>
      <vt:lpstr>Marketinginstrumenten</vt:lpstr>
      <vt:lpstr>Marketinginstrumenten</vt:lpstr>
      <vt:lpstr>Marketinginstrumenten</vt:lpstr>
      <vt:lpstr>Marketingmix</vt:lpstr>
      <vt:lpstr>Reclame</vt:lpstr>
      <vt:lpstr>Commerciële reclame - voorbeeld</vt:lpstr>
      <vt:lpstr>Ideële reclame - voorbeeld</vt:lpstr>
      <vt:lpstr>Doelgroep</vt:lpstr>
      <vt:lpstr>Merken</vt:lpstr>
      <vt:lpstr>Merken</vt:lpstr>
      <vt:lpstr>Merken</vt:lpstr>
      <vt:lpstr>Percentages</vt:lpstr>
      <vt:lpstr>Percentages - voorbeeld</vt:lpstr>
      <vt:lpstr>Percentages - voorbeeld</vt:lpstr>
      <vt:lpstr>Percentages - voorbeeld</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Evelien Epping</dc:creator>
  <cp:lastModifiedBy>sa-documentum</cp:lastModifiedBy>
  <cp:revision>152</cp:revision>
  <dcterms:created xsi:type="dcterms:W3CDTF">2011-03-14T13:30:44Z</dcterms:created>
  <dcterms:modified xsi:type="dcterms:W3CDTF">2016-07-12T08:44:31Z</dcterms:modified>
</cp:coreProperties>
</file>